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8" r:id="rId2"/>
    <p:sldId id="260" r:id="rId3"/>
    <p:sldId id="298" r:id="rId4"/>
    <p:sldId id="299" r:id="rId5"/>
    <p:sldId id="261" r:id="rId6"/>
    <p:sldId id="262" r:id="rId7"/>
    <p:sldId id="272" r:id="rId8"/>
    <p:sldId id="263" r:id="rId9"/>
    <p:sldId id="273" r:id="rId10"/>
    <p:sldId id="264" r:id="rId11"/>
    <p:sldId id="265" r:id="rId12"/>
    <p:sldId id="274" r:id="rId13"/>
    <p:sldId id="275" r:id="rId14"/>
    <p:sldId id="276" r:id="rId15"/>
    <p:sldId id="277" r:id="rId16"/>
    <p:sldId id="278" r:id="rId17"/>
    <p:sldId id="295" r:id="rId18"/>
    <p:sldId id="296" r:id="rId19"/>
    <p:sldId id="279" r:id="rId20"/>
    <p:sldId id="280" r:id="rId21"/>
    <p:sldId id="281" r:id="rId22"/>
    <p:sldId id="283" r:id="rId23"/>
    <p:sldId id="282" r:id="rId24"/>
    <p:sldId id="284" r:id="rId25"/>
    <p:sldId id="285" r:id="rId26"/>
    <p:sldId id="286" r:id="rId27"/>
    <p:sldId id="287" r:id="rId28"/>
    <p:sldId id="288" r:id="rId29"/>
    <p:sldId id="289" r:id="rId30"/>
    <p:sldId id="290" r:id="rId31"/>
    <p:sldId id="294" r:id="rId32"/>
    <p:sldId id="268" r:id="rId33"/>
    <p:sldId id="291" r:id="rId34"/>
    <p:sldId id="293" r:id="rId35"/>
    <p:sldId id="270" r:id="rId36"/>
    <p:sldId id="269" r:id="rId37"/>
    <p:sldId id="292" r:id="rId38"/>
    <p:sldId id="271" r:id="rId39"/>
    <p:sldId id="26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A73"/>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25/04/2022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25/04/2022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We mentioned that aging have a lot of factors attached to it, in the specific case of Sarcopenia we can include </a:t>
            </a:r>
            <a:r>
              <a:rPr lang="en-US" sz="1200" kern="1200" dirty="0" smtClean="0">
                <a:solidFill>
                  <a:schemeClr val="tx1"/>
                </a:solidFill>
                <a:effectLst/>
                <a:latin typeface="+mn-lt"/>
                <a:ea typeface="+mn-ea"/>
                <a:cs typeface="+mn-cs"/>
              </a:rPr>
              <a:t>chronic inflammation, increased reactive oxidative species, and increased fibrosis of muscle, among others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16</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17</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18</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23</a:t>
            </a:fld>
            <a:endParaRPr lang="en-IE"/>
          </a:p>
        </p:txBody>
      </p:sp>
    </p:spTree>
    <p:extLst>
      <p:ext uri="{BB962C8B-B14F-4D97-AF65-F5344CB8AC3E}">
        <p14:creationId xmlns:p14="http://schemas.microsoft.com/office/powerpoint/2010/main" val="3681897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1202081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161049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26</a:t>
            </a:fld>
            <a:endParaRPr lang="en-IE"/>
          </a:p>
        </p:txBody>
      </p:sp>
    </p:spTree>
    <p:extLst>
      <p:ext uri="{BB962C8B-B14F-4D97-AF65-F5344CB8AC3E}">
        <p14:creationId xmlns:p14="http://schemas.microsoft.com/office/powerpoint/2010/main" val="1355607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27</a:t>
            </a:fld>
            <a:endParaRPr lang="en-IE"/>
          </a:p>
        </p:txBody>
      </p:sp>
    </p:spTree>
    <p:extLst>
      <p:ext uri="{BB962C8B-B14F-4D97-AF65-F5344CB8AC3E}">
        <p14:creationId xmlns:p14="http://schemas.microsoft.com/office/powerpoint/2010/main" val="2453548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Aging is the cause</a:t>
            </a:r>
            <a:r>
              <a:rPr lang="en-US" baseline="0" dirty="0" smtClean="0"/>
              <a:t> of Sarcopenia, but this involves plenty of different processes that make it complicated to approach by isolating one pathway or one gene. </a:t>
            </a:r>
            <a:br>
              <a:rPr lang="en-US" baseline="0" dirty="0" smtClean="0"/>
            </a:br>
            <a:r>
              <a:rPr lang="en-US" baseline="0" dirty="0" smtClean="0"/>
              <a:t>And using small molecules work as a preventive method, they don’t regenerate the muscle. </a:t>
            </a:r>
            <a:br>
              <a:rPr lang="en-US" baseline="0" dirty="0" smtClean="0"/>
            </a:br>
            <a:r>
              <a:rPr lang="en-US" sz="1200" kern="1200" dirty="0" smtClean="0">
                <a:solidFill>
                  <a:schemeClr val="tx1"/>
                </a:solidFill>
                <a:effectLst/>
                <a:latin typeface="+mn-lt"/>
                <a:ea typeface="+mn-ea"/>
                <a:cs typeface="+mn-cs"/>
              </a:rPr>
              <a:t>, microRNA allows a cleaner approach, because we can know the target and escalate to  more parts of the body.</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39</a:t>
            </a:fld>
            <a:endParaRPr lang="en-IE"/>
          </a:p>
        </p:txBody>
      </p:sp>
    </p:spTree>
    <p:extLst>
      <p:ext uri="{BB962C8B-B14F-4D97-AF65-F5344CB8AC3E}">
        <p14:creationId xmlns:p14="http://schemas.microsoft.com/office/powerpoint/2010/main" val="308942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Aging is the time-dependent functional decline of an organism at all levels, from </a:t>
            </a:r>
            <a:r>
              <a:rPr lang="en-US" sz="1200" kern="1200" dirty="0" err="1" smtClean="0">
                <a:solidFill>
                  <a:schemeClr val="tx1"/>
                </a:solidFill>
                <a:effectLst/>
                <a:latin typeface="+mn-lt"/>
                <a:ea typeface="+mn-ea"/>
                <a:cs typeface="+mn-cs"/>
              </a:rPr>
              <a:t>nanoscopic</a:t>
            </a:r>
            <a:r>
              <a:rPr lang="en-US" sz="1200" kern="1200" dirty="0" smtClean="0">
                <a:solidFill>
                  <a:schemeClr val="tx1"/>
                </a:solidFill>
                <a:effectLst/>
                <a:latin typeface="+mn-lt"/>
                <a:ea typeface="+mn-ea"/>
                <a:cs typeface="+mn-cs"/>
              </a:rPr>
              <a:t> to the whole person; it results in vulnerability to perturbation and increased risk of death. This complex process lies at the intersection of genetics, biology, and the environment.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a:t>
            </a:fld>
            <a:endParaRPr lang="en-IE"/>
          </a:p>
        </p:txBody>
      </p:sp>
    </p:spTree>
    <p:extLst>
      <p:ext uri="{BB962C8B-B14F-4D97-AF65-F5344CB8AC3E}">
        <p14:creationId xmlns:p14="http://schemas.microsoft.com/office/powerpoint/2010/main" val="182675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Edited from https://www.cell.com/fulltext/S0092-8674(03)00801-8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40</a:t>
            </a:fld>
            <a:endParaRPr lang="en-IE"/>
          </a:p>
        </p:txBody>
      </p:sp>
    </p:spTree>
    <p:extLst>
      <p:ext uri="{BB962C8B-B14F-4D97-AF65-F5344CB8AC3E}">
        <p14:creationId xmlns:p14="http://schemas.microsoft.com/office/powerpoint/2010/main" val="200302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seven factors, highly inter twined processes that define aging.</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Adaptation to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Bridge continuum from psychological to molecular stresses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t>
            </a:r>
            <a:r>
              <a:rPr lang="en-US" sz="1200" kern="1200" dirty="0" err="1" smtClean="0">
                <a:solidFill>
                  <a:schemeClr val="tx1"/>
                </a:solidFill>
                <a:effectLst/>
                <a:latin typeface="+mn-lt"/>
                <a:ea typeface="+mn-ea"/>
                <a:cs typeface="+mn-cs"/>
              </a:rPr>
              <a:t>hormesis</a:t>
            </a:r>
            <a:r>
              <a:rPr lang="en-US" sz="1200" kern="1200" dirty="0" smtClean="0">
                <a:solidFill>
                  <a:schemeClr val="tx1"/>
                </a:solidFill>
                <a:effectLst/>
                <a:latin typeface="+mn-lt"/>
                <a:ea typeface="+mn-ea"/>
                <a:cs typeface="+mn-cs"/>
              </a:rPr>
              <a:t> from toxic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Better align human and animal studies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Epigenetics: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Biomarker development: chronologic vs. biologic aging</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Link age-related environmental inputs to epigenetic signatures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Test small molecules that regulate enzymes controlling epigenetic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Inflammation:</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adaptive and maladaptive inflammatory responses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age-related inflammatory sources and their systemic effects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Determine how obesity and metabolic dysfunction alter inflammation with age</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Macromolecular damage:</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Generate systems-level understanding of the types of macromolecular damage and their roles in chronic disease states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how stochastic damage influences the variability of aging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role of signal transduction pathways linked to metabolism in the aging process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contribution of circadian clocks to aging and 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Connect metabolic dysfunction with tissue-specific decline in aging</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542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10</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We mentioned that aging have a lot of factors attached to it, in the specific case of Sarcopenia we can include </a:t>
            </a:r>
            <a:r>
              <a:rPr lang="en-US" sz="1200" kern="1200" dirty="0" smtClean="0">
                <a:solidFill>
                  <a:schemeClr val="tx1"/>
                </a:solidFill>
                <a:effectLst/>
                <a:latin typeface="+mn-lt"/>
                <a:ea typeface="+mn-ea"/>
                <a:cs typeface="+mn-cs"/>
              </a:rPr>
              <a:t>chronic inflammation, increased reactive oxidative species, and increased fibrosis of muscle, among others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11</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bascically</a:t>
            </a:r>
            <a:r>
              <a:rPr lang="en-US" dirty="0" smtClean="0"/>
              <a:t>…</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12</a:t>
            </a:fld>
            <a:endParaRPr lang="en-IE"/>
          </a:p>
        </p:txBody>
      </p:sp>
    </p:spTree>
    <p:extLst>
      <p:ext uri="{BB962C8B-B14F-4D97-AF65-F5344CB8AC3E}">
        <p14:creationId xmlns:p14="http://schemas.microsoft.com/office/powerpoint/2010/main" val="253282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we know that the regeneration in adults of the muscle is possible through a process called </a:t>
            </a:r>
            <a:r>
              <a:rPr lang="en-US" baseline="0" dirty="0" err="1" smtClean="0"/>
              <a:t>myogenesis</a:t>
            </a:r>
            <a:r>
              <a:rPr lang="en-US" baseline="0" dirty="0" smtClean="0"/>
              <a:t>. </a:t>
            </a:r>
            <a:r>
              <a:rPr lang="en-US" sz="1200" kern="1200" dirty="0" smtClean="0">
                <a:solidFill>
                  <a:schemeClr val="tx1"/>
                </a:solidFill>
                <a:effectLst/>
                <a:latin typeface="+mn-lt"/>
                <a:ea typeface="+mn-ea"/>
                <a:cs typeface="+mn-cs"/>
              </a:rPr>
              <a:t>. The formation of new muscle fibers and repair of injured </a:t>
            </a:r>
            <a:r>
              <a:rPr lang="en-US" sz="1200" kern="1200" dirty="0" err="1" smtClean="0">
                <a:solidFill>
                  <a:schemeClr val="tx1"/>
                </a:solidFill>
                <a:effectLst/>
                <a:latin typeface="+mn-lt"/>
                <a:ea typeface="+mn-ea"/>
                <a:cs typeface="+mn-cs"/>
              </a:rPr>
              <a:t>myofibres</a:t>
            </a:r>
            <a:r>
              <a:rPr lang="en-US" sz="1200" kern="1200" dirty="0" smtClean="0">
                <a:solidFill>
                  <a:schemeClr val="tx1"/>
                </a:solidFill>
                <a:effectLst/>
                <a:latin typeface="+mn-lt"/>
                <a:ea typeface="+mn-ea"/>
                <a:cs typeface="+mn-cs"/>
              </a:rPr>
              <a:t> requires the </a:t>
            </a:r>
            <a:r>
              <a:rPr lang="en-US" sz="1200" kern="1200" dirty="0" err="1" smtClean="0">
                <a:solidFill>
                  <a:schemeClr val="tx1"/>
                </a:solidFill>
                <a:effectLst/>
                <a:latin typeface="+mn-lt"/>
                <a:ea typeface="+mn-ea"/>
                <a:cs typeface="+mn-cs"/>
              </a:rPr>
              <a:t>differention</a:t>
            </a:r>
            <a:r>
              <a:rPr lang="en-US" sz="1200" kern="1200" dirty="0" smtClean="0">
                <a:solidFill>
                  <a:schemeClr val="tx1"/>
                </a:solidFill>
                <a:effectLst/>
                <a:latin typeface="+mn-lt"/>
                <a:ea typeface="+mn-ea"/>
                <a:cs typeface="+mn-cs"/>
              </a:rPr>
              <a:t> of myogenic progenitors from satellite cells.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353173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the </a:t>
            </a:r>
            <a:r>
              <a:rPr lang="en-US" sz="1200" kern="1200" dirty="0" err="1" smtClean="0">
                <a:solidFill>
                  <a:schemeClr val="tx1"/>
                </a:solidFill>
                <a:effectLst/>
                <a:latin typeface="+mn-lt"/>
                <a:ea typeface="+mn-ea"/>
                <a:cs typeface="+mn-cs"/>
              </a:rPr>
              <a:t>quinescence</a:t>
            </a:r>
            <a:r>
              <a:rPr lang="en-US" sz="1200" kern="1200" dirty="0" smtClean="0">
                <a:solidFill>
                  <a:schemeClr val="tx1"/>
                </a:solidFill>
                <a:effectLst/>
                <a:latin typeface="+mn-lt"/>
                <a:ea typeface="+mn-ea"/>
                <a:cs typeface="+mn-cs"/>
              </a:rPr>
              <a:t> and activation of these cells, different sets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are being expressed, suggesting the role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regulaton</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saltellite</a:t>
            </a:r>
            <a:r>
              <a:rPr lang="en-US" sz="1200" kern="1200" dirty="0" smtClean="0">
                <a:solidFill>
                  <a:schemeClr val="tx1"/>
                </a:solidFill>
                <a:effectLst/>
                <a:latin typeface="+mn-lt"/>
                <a:ea typeface="+mn-ea"/>
                <a:cs typeface="+mn-cs"/>
              </a:rPr>
              <a:t> cell homeostasis, and several miRNA have been shown to regulate </a:t>
            </a:r>
            <a:r>
              <a:rPr lang="en-US" sz="1200" kern="1200" dirty="0" err="1" smtClean="0">
                <a:solidFill>
                  <a:schemeClr val="tx1"/>
                </a:solidFill>
                <a:effectLst/>
                <a:latin typeface="+mn-lt"/>
                <a:ea typeface="+mn-ea"/>
                <a:cs typeface="+mn-cs"/>
              </a:rPr>
              <a:t>miogenesis</a:t>
            </a:r>
            <a:r>
              <a:rPr lang="en-US" sz="1200" kern="1200" dirty="0" smtClean="0">
                <a:solidFill>
                  <a:schemeClr val="tx1"/>
                </a:solidFill>
                <a:effectLst/>
                <a:latin typeface="+mn-lt"/>
                <a:ea typeface="+mn-ea"/>
                <a:cs typeface="+mn-cs"/>
              </a:rPr>
              <a:t> in adulthood</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3123182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59478-7E75-3B43-9E45-ED4A208A2C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412D6B9-0257-2247-9526-5A31D084A2E9}"/>
              </a:ext>
            </a:extLst>
          </p:cNvPr>
          <p:cNvSpPr>
            <a:spLocks noGrp="1"/>
          </p:cNvSpPr>
          <p:nvPr>
            <p:ph type="ctrTitle"/>
          </p:nvPr>
        </p:nvSpPr>
        <p:spPr>
          <a:xfrm>
            <a:off x="831849" y="3078507"/>
            <a:ext cx="8212759" cy="2119658"/>
          </a:xfrm>
          <a:prstGeom prst="rect">
            <a:avLst/>
          </a:prstGeom>
        </p:spPr>
        <p:txBody>
          <a:bodyPr anchor="t"/>
          <a:lstStyle>
            <a:lvl1pPr algn="l">
              <a:defRPr sz="4400" b="1" i="0" baseline="0">
                <a:solidFill>
                  <a:schemeClr val="bg1"/>
                </a:solidFill>
                <a:latin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767419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C14871-3171-E440-8DC9-C6854B5C7F2E}"/>
              </a:ext>
            </a:extLst>
          </p:cNvPr>
          <p:cNvSpPr>
            <a:spLocks noGrp="1"/>
          </p:cNvSpPr>
          <p:nvPr>
            <p:ph idx="1"/>
          </p:nvPr>
        </p:nvSpPr>
        <p:spPr>
          <a:xfrm>
            <a:off x="5133492" y="814250"/>
            <a:ext cx="5054117" cy="5046800"/>
          </a:xfrm>
          <a:prstGeom prst="rect">
            <a:avLst/>
          </a:prstGeom>
        </p:spPr>
        <p:txBody>
          <a:bodyPr/>
          <a:lstStyle>
            <a:lvl1pPr>
              <a:defRPr sz="2000" baseline="0">
                <a:latin typeface="Arial" panose="020B0604020202020204" pitchFamily="34" charset="0"/>
              </a:defRPr>
            </a:lvl1pPr>
            <a:lvl2pPr>
              <a:defRPr sz="1800" baseline="0">
                <a:latin typeface="Arial" panose="020B0604020202020204" pitchFamily="34" charset="0"/>
              </a:defRPr>
            </a:lvl2pPr>
            <a:lvl3pPr>
              <a:defRPr sz="1600" baseline="0">
                <a:latin typeface="Arial" panose="020B0604020202020204" pitchFamily="34" charset="0"/>
              </a:defRPr>
            </a:lvl3pPr>
            <a:lvl4pPr>
              <a:defRPr sz="1600" baseline="0">
                <a:latin typeface="Arial" panose="020B0604020202020204" pitchFamily="34" charset="0"/>
              </a:defRPr>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8" name="Title 1">
            <a:extLst>
              <a:ext uri="{FF2B5EF4-FFF2-40B4-BE49-F238E27FC236}">
                <a16:creationId xmlns:a16="http://schemas.microsoft.com/office/drawing/2014/main" id="{3E649851-89BA-1240-860C-6A901FBC2046}"/>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0B1FAC6F-EFDA-7A4E-9B18-E19F372A83D7}"/>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5F0A88D4-1EBF-E848-8F53-BF9915E75374}"/>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103680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50238C-FE1B-4E42-988F-03042985514E}"/>
              </a:ext>
            </a:extLst>
          </p:cNvPr>
          <p:cNvSpPr>
            <a:spLocks noGrp="1"/>
          </p:cNvSpPr>
          <p:nvPr>
            <p:ph type="pic" idx="1"/>
          </p:nvPr>
        </p:nvSpPr>
        <p:spPr>
          <a:xfrm>
            <a:off x="5183188" y="814251"/>
            <a:ext cx="5004421" cy="5046800"/>
          </a:xfrm>
          <a:prstGeom prst="rect">
            <a:avLst/>
          </a:prstGeom>
        </p:spPr>
        <p:txBody>
          <a:bodyPr/>
          <a:lstStyle>
            <a:lvl1pPr marL="0" indent="0">
              <a:buNone/>
              <a:defRPr sz="2000" baseline="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7A6DD7C1-182C-AE45-ABE3-35B2D231112D}"/>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BF214C1C-43A8-CF4D-88D7-220482F2624F}"/>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89BBE238-A3BA-4C48-943A-D411451A2C8E}"/>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4224394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42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F502-C570-F640-8541-33CCD2A33AD7}"/>
              </a:ext>
            </a:extLst>
          </p:cNvPr>
          <p:cNvSpPr>
            <a:spLocks noGrp="1"/>
          </p:cNvSpPr>
          <p:nvPr>
            <p:ph type="ctrTitle"/>
          </p:nvPr>
        </p:nvSpPr>
        <p:spPr/>
        <p:txBody>
          <a:bodyPr/>
          <a:lstStyle/>
          <a:p>
            <a:r>
              <a:rPr lang="en-US" dirty="0" smtClean="0"/>
              <a:t>After 30 years old</a:t>
            </a:r>
            <a:endParaRPr lang="en-US" dirty="0"/>
          </a:p>
        </p:txBody>
      </p:sp>
      <p:sp>
        <p:nvSpPr>
          <p:cNvPr id="3" name="Subtitle 2">
            <a:extLst>
              <a:ext uri="{FF2B5EF4-FFF2-40B4-BE49-F238E27FC236}">
                <a16:creationId xmlns:a16="http://schemas.microsoft.com/office/drawing/2014/main" id="{3E65F9B0-4EF5-D94F-9B70-2360FEF14790}"/>
              </a:ext>
            </a:extLst>
          </p:cNvPr>
          <p:cNvSpPr>
            <a:spLocks noGrp="1"/>
          </p:cNvSpPr>
          <p:nvPr>
            <p:ph type="subTitle" idx="1"/>
          </p:nvPr>
        </p:nvSpPr>
        <p:spPr/>
        <p:txBody>
          <a:bodyPr/>
          <a:lstStyle/>
          <a:p>
            <a:endParaRPr lang="en-US" dirty="0"/>
          </a:p>
        </p:txBody>
      </p:sp>
      <p:sp>
        <p:nvSpPr>
          <p:cNvPr id="4" name="TextBox 3"/>
          <p:cNvSpPr txBox="1"/>
          <p:nvPr/>
        </p:nvSpPr>
        <p:spPr>
          <a:xfrm>
            <a:off x="626166" y="3085410"/>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5" name="TextBox 4"/>
          <p:cNvSpPr txBox="1"/>
          <p:nvPr/>
        </p:nvSpPr>
        <p:spPr>
          <a:xfrm>
            <a:off x="7546355" y="4858257"/>
            <a:ext cx="4190571" cy="646331"/>
          </a:xfrm>
          <a:prstGeom prst="rect">
            <a:avLst/>
          </a:prstGeom>
          <a:noFill/>
        </p:spPr>
        <p:txBody>
          <a:bodyPr wrap="none" rtlCol="0">
            <a:spAutoFit/>
          </a:bodyPr>
          <a:lstStyle/>
          <a:p>
            <a:r>
              <a:rPr lang="en-IE" sz="3600" dirty="0" smtClean="0">
                <a:solidFill>
                  <a:schemeClr val="tx2">
                    <a:lumMod val="75000"/>
                  </a:schemeClr>
                </a:solidFill>
                <a:latin typeface="Bernard MT Condensed" panose="02050806060905020404" pitchFamily="18" charset="0"/>
              </a:rPr>
              <a:t>Reduced </a:t>
            </a:r>
            <a:r>
              <a:rPr lang="en-IE" sz="3600" dirty="0">
                <a:solidFill>
                  <a:schemeClr val="tx2">
                    <a:lumMod val="75000"/>
                  </a:schemeClr>
                </a:solidFill>
                <a:latin typeface="Bernard MT Condensed" panose="02050806060905020404" pitchFamily="18" charset="0"/>
              </a:rPr>
              <a:t>quality of life</a:t>
            </a:r>
          </a:p>
        </p:txBody>
      </p:sp>
      <p:sp>
        <p:nvSpPr>
          <p:cNvPr id="11" name="TextBox 10"/>
          <p:cNvSpPr txBox="1"/>
          <p:nvPr/>
        </p:nvSpPr>
        <p:spPr>
          <a:xfrm>
            <a:off x="7546355" y="2762244"/>
            <a:ext cx="1314784"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railty</a:t>
            </a:r>
            <a:endParaRPr lang="en-IE" sz="3600" dirty="0">
              <a:solidFill>
                <a:schemeClr val="tx2">
                  <a:lumMod val="75000"/>
                </a:schemeClr>
              </a:solidFill>
              <a:latin typeface="Bernard MT Condensed" panose="02050806060905020404" pitchFamily="18" charset="0"/>
            </a:endParaRPr>
          </a:p>
        </p:txBody>
      </p:sp>
      <p:sp>
        <p:nvSpPr>
          <p:cNvPr id="13" name="TextBox 12"/>
          <p:cNvSpPr txBox="1"/>
          <p:nvPr/>
        </p:nvSpPr>
        <p:spPr>
          <a:xfrm>
            <a:off x="7546355" y="3880486"/>
            <a:ext cx="1800878"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ractures</a:t>
            </a:r>
            <a:endParaRPr lang="en-IE" sz="3600" dirty="0">
              <a:solidFill>
                <a:schemeClr val="tx2">
                  <a:lumMod val="75000"/>
                </a:schemeClr>
              </a:solidFill>
              <a:latin typeface="Bernard MT Condensed" panose="02050806060905020404" pitchFamily="18" charset="0"/>
            </a:endParaRPr>
          </a:p>
        </p:txBody>
      </p:sp>
    </p:spTree>
    <p:extLst>
      <p:ext uri="{BB962C8B-B14F-4D97-AF65-F5344CB8AC3E}">
        <p14:creationId xmlns:p14="http://schemas.microsoft.com/office/powerpoint/2010/main" val="3304112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Sarcopenia cause</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lnSpcReduction="10000"/>
          </a:bodyPr>
          <a:lstStyle/>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C</a:t>
            </a:r>
            <a:r>
              <a:rPr lang="en-US" sz="3600" b="1" dirty="0" smtClean="0">
                <a:solidFill>
                  <a:schemeClr val="tx2">
                    <a:lumMod val="75000"/>
                  </a:schemeClr>
                </a:solidFill>
                <a:latin typeface="+mn-lt"/>
              </a:rPr>
              <a:t>hronic </a:t>
            </a:r>
            <a:r>
              <a:rPr lang="en-US" sz="3600" b="1" dirty="0">
                <a:solidFill>
                  <a:schemeClr val="tx2">
                    <a:lumMod val="75000"/>
                  </a:schemeClr>
                </a:solidFill>
                <a:latin typeface="+mn-lt"/>
              </a:rPr>
              <a:t>inflammation</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reactive oxidative </a:t>
            </a:r>
            <a:r>
              <a:rPr lang="en-US" sz="3600" b="1" dirty="0" smtClean="0">
                <a:solidFill>
                  <a:schemeClr val="tx2">
                    <a:lumMod val="75000"/>
                  </a:schemeClr>
                </a:solidFill>
                <a:latin typeface="+mn-lt"/>
              </a:rPr>
              <a:t>species</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fibrosis of muscle</a:t>
            </a:r>
          </a:p>
        </p:txBody>
      </p:sp>
    </p:spTree>
    <p:extLst>
      <p:ext uri="{BB962C8B-B14F-4D97-AF65-F5344CB8AC3E}">
        <p14:creationId xmlns:p14="http://schemas.microsoft.com/office/powerpoint/2010/main" val="1809923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Sarcopenia</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r>
              <a:rPr lang="en-US" sz="3600" b="1" dirty="0" smtClean="0">
                <a:solidFill>
                  <a:schemeClr val="tx2">
                    <a:lumMod val="75000"/>
                  </a:schemeClr>
                </a:solidFill>
                <a:latin typeface="+mn-lt"/>
              </a:rPr>
              <a:t>Muscle </a:t>
            </a:r>
            <a:r>
              <a:rPr lang="en-US" sz="3600" b="1" dirty="0">
                <a:solidFill>
                  <a:schemeClr val="tx2">
                    <a:lumMod val="75000"/>
                  </a:schemeClr>
                </a:solidFill>
                <a:latin typeface="+mn-lt"/>
              </a:rPr>
              <a:t>atrophy</a:t>
            </a:r>
          </a:p>
        </p:txBody>
      </p:sp>
    </p:spTree>
    <p:extLst>
      <p:ext uri="{BB962C8B-B14F-4D97-AF65-F5344CB8AC3E}">
        <p14:creationId xmlns:p14="http://schemas.microsoft.com/office/powerpoint/2010/main" val="1651894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31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378857" y="3628572"/>
            <a:ext cx="2830286" cy="275771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803254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3" name="Text Placeholder 2">
            <a:extLst>
              <a:ext uri="{FF2B5EF4-FFF2-40B4-BE49-F238E27FC236}">
                <a16:creationId xmlns:a16="http://schemas.microsoft.com/office/drawing/2014/main" id="{63484C67-77FE-694E-A030-A92899E0BB39}"/>
              </a:ext>
            </a:extLst>
          </p:cNvPr>
          <p:cNvSpPr>
            <a:spLocks noGrp="1"/>
          </p:cNvSpPr>
          <p:nvPr>
            <p:ph type="body" idx="10"/>
          </p:nvPr>
        </p:nvSpPr>
        <p:spPr>
          <a:xfrm>
            <a:off x="831850" y="4407573"/>
            <a:ext cx="7689574" cy="1157204"/>
          </a:xfrm>
        </p:spPr>
        <p:txBody>
          <a:bodyPr>
            <a:normAutofit fontScale="92500" lnSpcReduction="10000"/>
          </a:bodyPr>
          <a:lstStyle/>
          <a:p>
            <a:r>
              <a:rPr lang="en-IE" dirty="0" err="1" smtClean="0"/>
              <a:t>Msc</a:t>
            </a:r>
            <a:r>
              <a:rPr lang="en-IE" dirty="0" smtClean="0"/>
              <a:t> Karen Guerrero Vazquez</a:t>
            </a:r>
          </a:p>
          <a:p>
            <a:pPr algn="r"/>
            <a:r>
              <a:rPr lang="en-US" dirty="0"/>
              <a:t>Dr. </a:t>
            </a:r>
            <a:r>
              <a:rPr lang="en-US" dirty="0" err="1"/>
              <a:t>Katarzyna</a:t>
            </a:r>
            <a:r>
              <a:rPr lang="en-US" dirty="0"/>
              <a:t> </a:t>
            </a:r>
            <a:r>
              <a:rPr lang="en-US" dirty="0" err="1"/>
              <a:t>Whysall</a:t>
            </a:r>
            <a:endParaRPr lang="en-US" dirty="0"/>
          </a:p>
          <a:p>
            <a:pPr algn="r"/>
            <a:r>
              <a:rPr lang="en-US" dirty="0"/>
              <a:t>Dr. </a:t>
            </a:r>
            <a:r>
              <a:rPr lang="en-US" dirty="0" err="1"/>
              <a:t>Pilib</a:t>
            </a:r>
            <a:r>
              <a:rPr lang="en-US" dirty="0"/>
              <a:t> O </a:t>
            </a:r>
            <a:r>
              <a:rPr lang="en-US" dirty="0" err="1"/>
              <a:t>Broin</a:t>
            </a:r>
            <a:endParaRPr lang="en-US" dirty="0"/>
          </a:p>
          <a:p>
            <a:endParaRPr lang="en-US" dirty="0"/>
          </a:p>
        </p:txBody>
      </p:sp>
    </p:spTree>
    <p:extLst>
      <p:ext uri="{BB962C8B-B14F-4D97-AF65-F5344CB8AC3E}">
        <p14:creationId xmlns:p14="http://schemas.microsoft.com/office/powerpoint/2010/main" val="3513554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21</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5901" y="138371"/>
            <a:ext cx="7961930" cy="11139229"/>
          </a:xfrm>
        </p:spPr>
      </p:pic>
      <p:sp>
        <p:nvSpPr>
          <p:cNvPr id="3" name="Title 2"/>
          <p:cNvSpPr>
            <a:spLocks noGrp="1"/>
          </p:cNvSpPr>
          <p:nvPr>
            <p:ph type="title"/>
          </p:nvPr>
        </p:nvSpPr>
        <p:spPr/>
        <p:txBody>
          <a:bodyPr/>
          <a:lstStyle/>
          <a:p>
            <a:endParaRPr lang="en-IE"/>
          </a:p>
        </p:txBody>
      </p:sp>
    </p:spTree>
    <p:extLst>
      <p:ext uri="{BB962C8B-B14F-4D97-AF65-F5344CB8AC3E}">
        <p14:creationId xmlns:p14="http://schemas.microsoft.com/office/powerpoint/2010/main" val="2565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0833E-6 4.07407E-6 L 0.00364 -0.63264 " pathEditMode="relative" rAng="0" ptsTypes="AA">
                                      <p:cBhvr>
                                        <p:cTn id="6" dur="4000" fill="hold"/>
                                        <p:tgtEl>
                                          <p:spTgt spid="4"/>
                                        </p:tgtEl>
                                        <p:attrNameLst>
                                          <p:attrName>ppt_x</p:attrName>
                                          <p:attrName>ppt_y</p:attrName>
                                        </p:attrNameLst>
                                      </p:cBhvr>
                                      <p:rCtr x="182" y="-3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1625742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362242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1558310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graphicFrame>
        <p:nvGraphicFramePr>
          <p:cNvPr id="6" name="Content Placeholder 7"/>
          <p:cNvGraphicFramePr>
            <a:graphicFrameLocks/>
          </p:cNvGraphicFramePr>
          <p:nvPr>
            <p:extLst>
              <p:ext uri="{D42A27DB-BD31-4B8C-83A1-F6EECF244321}">
                <p14:modId xmlns:p14="http://schemas.microsoft.com/office/powerpoint/2010/main" val="1204455543"/>
              </p:ext>
            </p:extLst>
          </p:nvPr>
        </p:nvGraphicFramePr>
        <p:xfrm>
          <a:off x="1489765" y="1878385"/>
          <a:ext cx="7509092" cy="3797278"/>
        </p:xfrm>
        <a:graphic>
          <a:graphicData uri="http://schemas.openxmlformats.org/drawingml/2006/table">
            <a:tbl>
              <a:tblPr/>
              <a:tblGrid>
                <a:gridCol w="2318181">
                  <a:extLst>
                    <a:ext uri="{9D8B030D-6E8A-4147-A177-3AD203B41FA5}">
                      <a16:colId xmlns:a16="http://schemas.microsoft.com/office/drawing/2014/main" val="3712938864"/>
                    </a:ext>
                  </a:extLst>
                </a:gridCol>
                <a:gridCol w="661298">
                  <a:extLst>
                    <a:ext uri="{9D8B030D-6E8A-4147-A177-3AD203B41FA5}">
                      <a16:colId xmlns:a16="http://schemas.microsoft.com/office/drawing/2014/main" val="105961787"/>
                    </a:ext>
                  </a:extLst>
                </a:gridCol>
                <a:gridCol w="966318">
                  <a:extLst>
                    <a:ext uri="{9D8B030D-6E8A-4147-A177-3AD203B41FA5}">
                      <a16:colId xmlns:a16="http://schemas.microsoft.com/office/drawing/2014/main" val="3891188964"/>
                    </a:ext>
                  </a:extLst>
                </a:gridCol>
                <a:gridCol w="1288423">
                  <a:extLst>
                    <a:ext uri="{9D8B030D-6E8A-4147-A177-3AD203B41FA5}">
                      <a16:colId xmlns:a16="http://schemas.microsoft.com/office/drawing/2014/main" val="4090908704"/>
                    </a:ext>
                  </a:extLst>
                </a:gridCol>
                <a:gridCol w="2274872">
                  <a:extLst>
                    <a:ext uri="{9D8B030D-6E8A-4147-A177-3AD203B41FA5}">
                      <a16:colId xmlns:a16="http://schemas.microsoft.com/office/drawing/2014/main" val="2248402162"/>
                    </a:ext>
                  </a:extLst>
                </a:gridCol>
              </a:tblGrid>
              <a:tr h="551943">
                <a:tc>
                  <a:txBody>
                    <a:bodyPr/>
                    <a:lstStyle/>
                    <a:p>
                      <a:pPr algn="ctr" rtl="0" fontAlgn="ctr"/>
                      <a:r>
                        <a:rPr lang="en-IE" sz="20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a:t>
                      </a:r>
                      <a:r>
                        <a:rPr lang="en-IE" sz="2000" b="1" i="0" u="none" strike="noStrike" dirty="0" err="1">
                          <a:solidFill>
                            <a:srgbClr val="FFFFFF"/>
                          </a:solidFill>
                          <a:effectLst/>
                          <a:latin typeface="Calibri" panose="020F0502020204030204" pitchFamily="34" charset="0"/>
                        </a:rPr>
                        <a:t>PubmedID</a:t>
                      </a:r>
                      <a:endParaRPr lang="en-IE" sz="20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77914">
                <a:tc>
                  <a:txBody>
                    <a:bodyPr/>
                    <a:lstStyle/>
                    <a:p>
                      <a:pPr algn="ctr" rtl="0" fontAlgn="ctr"/>
                      <a:r>
                        <a:rPr lang="en-IE" sz="2000" b="0" i="0" u="none" strike="noStrike" dirty="0" err="1">
                          <a:solidFill>
                            <a:srgbClr val="000000"/>
                          </a:solidFill>
                          <a:effectLst/>
                          <a:latin typeface="Calibri" panose="020F0502020204030204" pitchFamily="34" charset="0"/>
                        </a:rPr>
                        <a:t>miRBase</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380164">
                <a:tc>
                  <a:txBody>
                    <a:bodyPr/>
                    <a:lstStyle/>
                    <a:p>
                      <a:pPr algn="ctr" rtl="0" fontAlgn="ctr"/>
                      <a:r>
                        <a:rPr lang="en-IE" sz="2000" b="0" i="0" u="none" strike="noStrike" dirty="0" err="1">
                          <a:solidFill>
                            <a:srgbClr val="000000"/>
                          </a:solidFill>
                          <a:effectLst/>
                          <a:latin typeface="Calibri" panose="020F0502020204030204" pitchFamily="34" charset="0"/>
                        </a:rPr>
                        <a:t>miRWalk</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503886">
                <a:tc>
                  <a:txBody>
                    <a:bodyPr/>
                    <a:lstStyle/>
                    <a:p>
                      <a:pPr algn="ctr" rtl="0" fontAlgn="ctr"/>
                      <a:r>
                        <a:rPr lang="en-IE" sz="2000" b="0" i="0" u="none" strike="noStrike">
                          <a:solidFill>
                            <a:srgbClr val="000000"/>
                          </a:solidFill>
                          <a:effectLst/>
                          <a:latin typeface="Calibri" panose="020F0502020204030204" pitchFamily="34" charset="0"/>
                        </a:rPr>
                        <a:t>miRTarBase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miRDB</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Rfam</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49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33211869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smtClean="0">
                          <a:solidFill>
                            <a:srgbClr val="000000"/>
                          </a:solidFill>
                          <a:effectLst/>
                          <a:latin typeface="Calibri" panose="020F0502020204030204" pitchFamily="34" charset="0"/>
                        </a:rPr>
                        <a:t>Family</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255025234"/>
                  </a:ext>
                </a:extLst>
              </a:tr>
              <a:tr h="692843">
                <a:tc>
                  <a:txBody>
                    <a:bodyPr/>
                    <a:lstStyle/>
                    <a:p>
                      <a:pPr algn="ctr" rtl="0" fontAlgn="ctr"/>
                      <a:r>
                        <a:rPr lang="en-IE" sz="2000" b="0" i="0" u="none" strike="noStrike" dirty="0" err="1">
                          <a:solidFill>
                            <a:srgbClr val="000000"/>
                          </a:solidFill>
                          <a:effectLst/>
                          <a:latin typeface="Calibri" panose="020F0502020204030204" pitchFamily="34" charset="0"/>
                        </a:rPr>
                        <a:t>miRNASNP</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13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32990748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 Single nuclotide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56743927"/>
                  </a:ext>
                </a:extLst>
              </a:tr>
              <a:tr h="322632">
                <a:tc>
                  <a:txBody>
                    <a:bodyPr/>
                    <a:lstStyle/>
                    <a:p>
                      <a:pPr algn="ctr" rtl="0" fontAlgn="ctr"/>
                      <a:r>
                        <a:rPr lang="en-IE" sz="2000" b="0" i="0" u="none" strike="noStrike">
                          <a:solidFill>
                            <a:srgbClr val="000000"/>
                          </a:solidFill>
                          <a:effectLst/>
                          <a:latin typeface="Calibri" panose="020F0502020204030204" pitchFamily="34" charset="0"/>
                        </a:rPr>
                        <a:t>mirtronDB</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30874795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err="1">
                          <a:solidFill>
                            <a:srgbClr val="000000"/>
                          </a:solidFill>
                          <a:effectLst/>
                          <a:latin typeface="Calibri" panose="020F0502020204030204" pitchFamily="34" charset="0"/>
                        </a:rPr>
                        <a:t>mirtrons</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681073556"/>
                  </a:ext>
                </a:extLst>
              </a:tr>
              <a:tr h="322632">
                <a:tc>
                  <a:txBody>
                    <a:bodyPr/>
                    <a:lstStyle/>
                    <a:p>
                      <a:pPr algn="ctr" rtl="0" fontAlgn="ctr"/>
                      <a:r>
                        <a:rPr lang="en-IE" sz="2000" b="0" i="0" u="none" strike="noStrike">
                          <a:solidFill>
                            <a:srgbClr val="000000"/>
                          </a:solidFill>
                          <a:effectLst/>
                          <a:latin typeface="Calibri" panose="020F0502020204030204" pitchFamily="34" charset="0"/>
                        </a:rPr>
                        <a:t>DIANAmiTED</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Expression</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3017124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endParaRPr lang="en-US" dirty="0"/>
          </a:p>
        </p:txBody>
      </p:sp>
      <p:sp>
        <p:nvSpPr>
          <p:cNvPr id="2" name="Content Placeholder 1"/>
          <p:cNvSpPr>
            <a:spLocks noGrp="1"/>
          </p:cNvSpPr>
          <p:nvPr>
            <p:ph idx="1"/>
          </p:nvPr>
        </p:nvSpPr>
        <p:spPr/>
        <p:txBody>
          <a:bodyPr>
            <a:normAutofit fontScale="77500" lnSpcReduction="20000"/>
          </a:bodyPr>
          <a:lstStyle/>
          <a:p>
            <a:pPr>
              <a:lnSpc>
                <a:spcPct val="170000"/>
              </a:lnSpc>
            </a:pPr>
            <a:r>
              <a:rPr lang="en-IE" sz="3600" b="1" dirty="0">
                <a:solidFill>
                  <a:schemeClr val="tx2">
                    <a:lumMod val="75000"/>
                  </a:schemeClr>
                </a:solidFill>
                <a:latin typeface="+mn-lt"/>
              </a:rPr>
              <a:t>First publication 2002 (then called the microRNA Registry)</a:t>
            </a:r>
          </a:p>
          <a:p>
            <a:pPr>
              <a:lnSpc>
                <a:spcPct val="170000"/>
              </a:lnSpc>
            </a:pPr>
            <a:r>
              <a:rPr lang="en-IE" sz="3600" b="1" dirty="0">
                <a:solidFill>
                  <a:schemeClr val="tx2">
                    <a:lumMod val="75000"/>
                  </a:schemeClr>
                </a:solidFill>
                <a:latin typeface="+mn-lt"/>
              </a:rPr>
              <a:t>Names and distributes microRNA gene sequences.</a:t>
            </a:r>
          </a:p>
          <a:p>
            <a:pPr>
              <a:lnSpc>
                <a:spcPct val="170000"/>
              </a:lnSpc>
            </a:pPr>
            <a:r>
              <a:rPr lang="en-IE" sz="3600" b="1" dirty="0">
                <a:solidFill>
                  <a:schemeClr val="tx2">
                    <a:lumMod val="75000"/>
                  </a:schemeClr>
                </a:solidFill>
                <a:latin typeface="+mn-lt"/>
              </a:rPr>
              <a:t> Author submission </a:t>
            </a:r>
          </a:p>
          <a:p>
            <a:pPr>
              <a:lnSpc>
                <a:spcPct val="170000"/>
              </a:lnSpc>
            </a:pPr>
            <a:r>
              <a:rPr lang="en-IE" sz="3600" b="1" dirty="0">
                <a:solidFill>
                  <a:schemeClr val="tx2">
                    <a:lumMod val="75000"/>
                  </a:schemeClr>
                </a:solidFill>
                <a:latin typeface="+mn-lt"/>
              </a:rPr>
              <a:t>Current release v22</a:t>
            </a:r>
          </a:p>
          <a:p>
            <a:endParaRPr lang="en-IE" dirty="0"/>
          </a:p>
        </p:txBody>
      </p:sp>
      <p:sp>
        <p:nvSpPr>
          <p:cNvPr id="5" name="Subtitle 4"/>
          <p:cNvSpPr>
            <a:spLocks noGrp="1"/>
          </p:cNvSpPr>
          <p:nvPr>
            <p:ph type="subTitle" idx="10"/>
          </p:nvPr>
        </p:nvSpPr>
        <p:spPr/>
        <p:txBody>
          <a:bodyPr/>
          <a:lstStyle/>
          <a:p>
            <a:endParaRPr lang="en-IE"/>
          </a:p>
        </p:txBody>
      </p:sp>
      <p:pic>
        <p:nvPicPr>
          <p:cNvPr id="7" name="Picture 2" descr="MiRBase logo.png"/>
          <p:cNvPicPr>
            <a:picLocks noChangeAspect="1" noChangeArrowheads="1"/>
          </p:cNvPicPr>
          <p:nvPr/>
        </p:nvPicPr>
        <p:blipFill>
          <a:blip r:embed="rId3">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101600" y="-13428"/>
            <a:ext cx="2946400" cy="220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79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4D1282"/>
                </a:solidFill>
                <a:latin typeface="Arial" panose="020B0604020202020204" pitchFamily="34" charset="0"/>
              </a:rPr>
              <a:t>Characterization</a:t>
            </a:r>
            <a:endParaRPr lang="en-IE" b="1" dirty="0">
              <a:solidFill>
                <a:srgbClr val="4D1282"/>
              </a:solidFill>
              <a:latin typeface="Arial" panose="020B0604020202020204" pitchFamily="34" charset="0"/>
            </a:endParaRPr>
          </a:p>
        </p:txBody>
      </p:sp>
      <p:sp>
        <p:nvSpPr>
          <p:cNvPr id="7" name="Text Placeholder 6"/>
          <p:cNvSpPr>
            <a:spLocks noGrp="1"/>
          </p:cNvSpPr>
          <p:nvPr>
            <p:ph type="body" sz="quarter" idx="3"/>
          </p:nvPr>
        </p:nvSpPr>
        <p:spPr>
          <a:xfrm>
            <a:off x="5899449" y="1792026"/>
            <a:ext cx="5040000" cy="360000"/>
          </a:xfrm>
        </p:spPr>
        <p:txBody>
          <a:bodyPr>
            <a:normAutofit fontScale="92500" lnSpcReduction="10000"/>
          </a:bodyPr>
          <a:lstStyle/>
          <a:p>
            <a:pPr algn="ctr"/>
            <a:r>
              <a:rPr lang="en-US" dirty="0" smtClean="0"/>
              <a:t>Expression Tissue</a:t>
            </a:r>
            <a:endParaRPr lang="en-IE" dirty="0"/>
          </a:p>
        </p:txBody>
      </p:sp>
      <p:sp>
        <p:nvSpPr>
          <p:cNvPr id="5" name="Text Placeholder 4"/>
          <p:cNvSpPr>
            <a:spLocks noGrp="1"/>
          </p:cNvSpPr>
          <p:nvPr>
            <p:ph type="body" idx="1"/>
          </p:nvPr>
        </p:nvSpPr>
        <p:spPr>
          <a:xfrm>
            <a:off x="130480" y="1792026"/>
            <a:ext cx="5040001" cy="360001"/>
          </a:xfrm>
        </p:spPr>
        <p:txBody>
          <a:bodyPr>
            <a:normAutofit fontScale="92500" lnSpcReduction="10000"/>
          </a:bodyPr>
          <a:lstStyle/>
          <a:p>
            <a:pPr algn="ctr"/>
            <a:r>
              <a:rPr lang="en-US" dirty="0" smtClean="0"/>
              <a:t>Target mRNA</a:t>
            </a:r>
            <a:endParaRPr lang="en-IE" dirty="0"/>
          </a:p>
        </p:txBody>
      </p:sp>
      <p:pic>
        <p:nvPicPr>
          <p:cNvPr id="9" name="Picture 4" descr="miRWalk 2.0 available – miRNA Blog"/>
          <p:cNvPicPr>
            <a:picLocks noChangeAspect="1" noChangeArrowheads="1"/>
          </p:cNvPicPr>
          <p:nvPr/>
        </p:nvPicPr>
        <p:blipFill>
          <a:blip r:embed="rId2">
            <a:clrChange>
              <a:clrFrom>
                <a:srgbClr val="990303"/>
              </a:clrFrom>
              <a:clrTo>
                <a:srgbClr val="990303">
                  <a:alpha val="0"/>
                </a:srgbClr>
              </a:clrTo>
            </a:clrChang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04327" y="2232000"/>
            <a:ext cx="2439035" cy="653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1604327" y="2983589"/>
            <a:ext cx="2439035" cy="611065"/>
          </a:xfrm>
          <a:prstGeom prst="rect">
            <a:avLst/>
          </a:prstGeom>
        </p:spPr>
      </p:pic>
      <p:pic>
        <p:nvPicPr>
          <p:cNvPr id="11" name="Picture 4" descr="http://mirdb.org/images/banner.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5367" y="3920591"/>
            <a:ext cx="2370229" cy="668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7198044" y="2212157"/>
            <a:ext cx="2442810" cy="742947"/>
          </a:xfrm>
          <a:prstGeom prst="rect">
            <a:avLst/>
          </a:prstGeom>
        </p:spPr>
      </p:pic>
      <p:pic>
        <p:nvPicPr>
          <p:cNvPr id="13" name="Picture 2" descr="miRANSNP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3832" t="24297" r="28891"/>
          <a:stretch/>
        </p:blipFill>
        <p:spPr bwMode="auto">
          <a:xfrm>
            <a:off x="1257602" y="4901842"/>
            <a:ext cx="2785760" cy="868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RBase logo.png"/>
          <p:cNvPicPr>
            <a:picLocks noChangeAspect="1" noChangeArrowheads="1"/>
          </p:cNvPicPr>
          <p:nvPr/>
        </p:nvPicPr>
        <p:blipFill>
          <a:blip r:embed="rId8">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4386767" y="2939268"/>
            <a:ext cx="2671763" cy="16496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a:stretch>
            <a:fillRect/>
          </a:stretch>
        </p:blipFill>
        <p:spPr>
          <a:xfrm>
            <a:off x="7279009" y="2953030"/>
            <a:ext cx="2439035" cy="611065"/>
          </a:xfrm>
          <a:prstGeom prst="rect">
            <a:avLst/>
          </a:prstGeom>
        </p:spPr>
      </p:pic>
      <p:sp>
        <p:nvSpPr>
          <p:cNvPr id="26" name="Rectangle 25"/>
          <p:cNvSpPr/>
          <p:nvPr/>
        </p:nvSpPr>
        <p:spPr>
          <a:xfrm>
            <a:off x="7284364" y="3598364"/>
            <a:ext cx="2433680" cy="584775"/>
          </a:xfrm>
          <a:prstGeom prst="rect">
            <a:avLst/>
          </a:prstGeom>
        </p:spPr>
        <p:txBody>
          <a:bodyPr wrap="none">
            <a:spAutoFit/>
          </a:bodyPr>
          <a:lstStyle/>
          <a:p>
            <a:r>
              <a:rPr lang="en-US" sz="3200" b="1" dirty="0"/>
              <a:t>HMDD v3.2</a:t>
            </a:r>
            <a:endParaRPr lang="en-IE" sz="3200" b="1" dirty="0"/>
          </a:p>
        </p:txBody>
      </p:sp>
    </p:spTree>
    <p:extLst>
      <p:ext uri="{BB962C8B-B14F-4D97-AF65-F5344CB8AC3E}">
        <p14:creationId xmlns:p14="http://schemas.microsoft.com/office/powerpoint/2010/main" val="5524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err="1">
                <a:solidFill>
                  <a:srgbClr val="4D1282"/>
                </a:solidFill>
                <a:latin typeface="Arial" panose="020B0604020202020204" pitchFamily="34" charset="0"/>
              </a:rPr>
              <a:t>miRBase</a:t>
            </a:r>
            <a:r>
              <a:rPr lang="en-US" dirty="0" smtClean="0"/>
              <a:t> </a:t>
            </a:r>
            <a:r>
              <a:rPr lang="en-US" b="1" dirty="0">
                <a:solidFill>
                  <a:srgbClr val="4D1282"/>
                </a:solidFill>
                <a:latin typeface="Arial" panose="020B0604020202020204" pitchFamily="34" charset="0"/>
              </a:rPr>
              <a:t>local</a:t>
            </a:r>
            <a:r>
              <a:rPr lang="en-US" dirty="0" smtClean="0"/>
              <a:t> </a:t>
            </a:r>
            <a:r>
              <a:rPr lang="en-US" b="1" dirty="0">
                <a:solidFill>
                  <a:srgbClr val="4D1282"/>
                </a:solidFill>
                <a:latin typeface="Arial" panose="020B0604020202020204" pitchFamily="34" charset="0"/>
              </a:rPr>
              <a:t>database in </a:t>
            </a:r>
            <a:r>
              <a:rPr lang="en-US" b="1" dirty="0" err="1">
                <a:solidFill>
                  <a:srgbClr val="4D1282"/>
                </a:solidFill>
                <a:latin typeface="Arial" panose="020B0604020202020204" pitchFamily="34" charset="0"/>
              </a:rPr>
              <a:t>mySQL</a:t>
            </a:r>
            <a:endParaRPr lang="en-IE" b="1" dirty="0">
              <a:solidFill>
                <a:srgbClr val="4D1282"/>
              </a:solidFill>
              <a:latin typeface="Arial" panose="020B0604020202020204" pitchFamily="34" charset="0"/>
            </a:endParaRPr>
          </a:p>
        </p:txBody>
      </p:sp>
      <p:pic>
        <p:nvPicPr>
          <p:cNvPr id="4098" name="Picture 2" descr="Amazon RDS for MySQL – Amazon Web Services (A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925" y="1649413"/>
            <a:ext cx="8637150" cy="4470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2574873" y="1711909"/>
            <a:ext cx="3511602" cy="2172704"/>
          </a:xfrm>
          <a:prstGeom prst="rect">
            <a:avLst/>
          </a:prstGeom>
        </p:spPr>
      </p:pic>
      <p:sp>
        <p:nvSpPr>
          <p:cNvPr id="11" name="Rectangle 10"/>
          <p:cNvSpPr/>
          <p:nvPr/>
        </p:nvSpPr>
        <p:spPr>
          <a:xfrm>
            <a:off x="244555" y="6119813"/>
            <a:ext cx="4660635" cy="369332"/>
          </a:xfrm>
          <a:prstGeom prst="rect">
            <a:avLst/>
          </a:prstGeom>
        </p:spPr>
        <p:txBody>
          <a:bodyPr wrap="none">
            <a:spAutoFit/>
          </a:bodyPr>
          <a:lstStyle/>
          <a:p>
            <a:r>
              <a:rPr lang="en-IE" dirty="0"/>
              <a:t>www.mirbase.org/ftp/CURRENT/database_files/</a:t>
            </a:r>
          </a:p>
        </p:txBody>
      </p:sp>
    </p:spTree>
    <p:extLst>
      <p:ext uri="{BB962C8B-B14F-4D97-AF65-F5344CB8AC3E}">
        <p14:creationId xmlns:p14="http://schemas.microsoft.com/office/powerpoint/2010/main" val="4033131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E"/>
          </a:p>
        </p:txBody>
      </p:sp>
      <p:sp>
        <p:nvSpPr>
          <p:cNvPr id="3" name="Text Placeholder 2"/>
          <p:cNvSpPr>
            <a:spLocks noGrp="1"/>
          </p:cNvSpPr>
          <p:nvPr>
            <p:ph type="body" idx="10"/>
          </p:nvPr>
        </p:nvSpPr>
        <p:spPr/>
        <p:txBody>
          <a:bodyPr/>
          <a:lstStyle/>
          <a:p>
            <a:endParaRPr lang="en-IE"/>
          </a:p>
        </p:txBody>
      </p:sp>
    </p:spTree>
    <p:extLst>
      <p:ext uri="{BB962C8B-B14F-4D97-AF65-F5344CB8AC3E}">
        <p14:creationId xmlns:p14="http://schemas.microsoft.com/office/powerpoint/2010/main" val="1603979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400" spc="-1" dirty="0" smtClean="0">
              <a:latin typeface="Arial"/>
            </a:endParaRPr>
          </a:p>
          <a:p>
            <a:r>
              <a:rPr lang="en-US" sz="2400" spc="-1" dirty="0" smtClean="0">
                <a:latin typeface="Arial"/>
              </a:rPr>
              <a:t>General objective: Get all datasets together for evaluation</a:t>
            </a:r>
            <a:endParaRPr lang="en-IE" sz="2400" spc="-1" dirty="0" smtClean="0">
              <a:latin typeface="Arial"/>
            </a:endParaRPr>
          </a:p>
          <a:p>
            <a:r>
              <a:rPr lang="en-US" sz="2500" spc="-1" dirty="0" smtClean="0">
                <a:latin typeface="Arial"/>
              </a:rPr>
              <a:t>Recompile all the datasets</a:t>
            </a:r>
          </a:p>
          <a:p>
            <a:r>
              <a:rPr lang="en-US" sz="2500" spc="-1" dirty="0" smtClean="0">
                <a:latin typeface="Arial"/>
              </a:rPr>
              <a:t>Distinguish the differences and similarities </a:t>
            </a:r>
          </a:p>
          <a:p>
            <a:r>
              <a:rPr lang="en-US" sz="2500" spc="-1" dirty="0" smtClean="0">
                <a:latin typeface="Arial"/>
              </a:rPr>
              <a:t>Design the model with compatibility for all datasets</a:t>
            </a:r>
            <a:endParaRPr lang="en-IE" sz="2500" spc="-1" dirty="0" smtClean="0">
              <a:latin typeface="Arial"/>
            </a:endParaRPr>
          </a:p>
          <a:p>
            <a:r>
              <a:rPr lang="en-IE" sz="2500" spc="-1" dirty="0" smtClean="0">
                <a:latin typeface="Arial"/>
              </a:rPr>
              <a:t>Separate </a:t>
            </a:r>
            <a:r>
              <a:rPr lang="en-IE" sz="2500" spc="-1" dirty="0">
                <a:latin typeface="Arial"/>
              </a:rPr>
              <a:t>the txt datasets in order to run a LOAD DATA LOCAL INFILE</a:t>
            </a:r>
          </a:p>
          <a:p>
            <a:endParaRPr lang="en-IE" dirty="0"/>
          </a:p>
        </p:txBody>
      </p:sp>
      <p:sp>
        <p:nvSpPr>
          <p:cNvPr id="3" name="Title 2"/>
          <p:cNvSpPr>
            <a:spLocks noGrp="1"/>
          </p:cNvSpPr>
          <p:nvPr>
            <p:ph type="title"/>
          </p:nvPr>
        </p:nvSpPr>
        <p:spPr/>
        <p:txBody>
          <a:bodyPr>
            <a:normAutofit/>
          </a:bodyPr>
          <a:lstStyle/>
          <a:p>
            <a:r>
              <a:rPr lang="en-IE" b="1" dirty="0">
                <a:solidFill>
                  <a:srgbClr val="4D1282"/>
                </a:solidFill>
                <a:latin typeface="Arial" panose="020B0604020202020204" pitchFamily="34" charset="0"/>
              </a:rPr>
              <a:t>Process for python processing </a:t>
            </a:r>
            <a:r>
              <a:rPr lang="en-IE" b="1" dirty="0" smtClean="0">
                <a:solidFill>
                  <a:srgbClr val="4D1282"/>
                </a:solidFill>
                <a:latin typeface="Arial" panose="020B0604020202020204" pitchFamily="34" charset="0"/>
              </a:rPr>
              <a:t/>
            </a:r>
            <a:br>
              <a:rPr lang="en-IE" b="1" dirty="0" smtClean="0">
                <a:solidFill>
                  <a:srgbClr val="4D1282"/>
                </a:solidFill>
                <a:latin typeface="Arial" panose="020B0604020202020204" pitchFamily="34" charset="0"/>
              </a:rPr>
            </a:br>
            <a:r>
              <a:rPr lang="en-IE" b="1" dirty="0" smtClean="0">
                <a:solidFill>
                  <a:srgbClr val="4D1282"/>
                </a:solidFill>
                <a:latin typeface="Arial" panose="020B0604020202020204" pitchFamily="34" charset="0"/>
              </a:rPr>
              <a:t>of </a:t>
            </a:r>
            <a:r>
              <a:rPr lang="en-IE" b="1" dirty="0">
                <a:solidFill>
                  <a:srgbClr val="4D1282"/>
                </a:solidFill>
                <a:latin typeface="Arial" panose="020B0604020202020204" pitchFamily="34" charset="0"/>
              </a:rPr>
              <a:t>data</a:t>
            </a:r>
          </a:p>
        </p:txBody>
      </p:sp>
    </p:spTree>
    <p:extLst>
      <p:ext uri="{BB962C8B-B14F-4D97-AF65-F5344CB8AC3E}">
        <p14:creationId xmlns:p14="http://schemas.microsoft.com/office/powerpoint/2010/main" val="1313230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E" b="1" dirty="0" smtClean="0">
                <a:solidFill>
                  <a:srgbClr val="4D1282"/>
                </a:solidFill>
                <a:latin typeface="Arial" panose="020B0604020202020204" pitchFamily="34" charset="0"/>
              </a:rPr>
              <a:t>Gene names</a:t>
            </a:r>
            <a:endParaRPr lang="en-IE" b="1" dirty="0">
              <a:solidFill>
                <a:srgbClr val="4D1282"/>
              </a:solidFill>
              <a:latin typeface="Arial" panose="020B0604020202020204" pitchFamily="34" charset="0"/>
            </a:endParaRPr>
          </a:p>
        </p:txBody>
      </p:sp>
      <p:sp>
        <p:nvSpPr>
          <p:cNvPr id="4" name="Content Placeholder 3"/>
          <p:cNvSpPr>
            <a:spLocks noGrp="1"/>
          </p:cNvSpPr>
          <p:nvPr>
            <p:ph idx="1"/>
          </p:nvPr>
        </p:nvSpPr>
        <p:spPr/>
        <p:txBody>
          <a:bodyPr/>
          <a:lstStyle/>
          <a:p>
            <a:endParaRPr lang="en-IE" dirty="0"/>
          </a:p>
        </p:txBody>
      </p:sp>
      <p:pic>
        <p:nvPicPr>
          <p:cNvPr id="1026" name="Picture 2" descr="NCBI Clinical (@NCBI_Clinical) / Twitter"/>
          <p:cNvPicPr>
            <a:picLocks noChangeAspect="1" noChangeArrowheads="1"/>
          </p:cNvPicPr>
          <p:nvPr/>
        </p:nvPicPr>
        <p:blipFill rotWithShape="1">
          <a:blip r:embed="rId2">
            <a:extLst>
              <a:ext uri="{28A0092B-C50C-407E-A947-70E740481C1C}">
                <a14:useLocalDpi xmlns:a14="http://schemas.microsoft.com/office/drawing/2010/main" val="0"/>
              </a:ext>
            </a:extLst>
          </a:blip>
          <a:srcRect l="18980" t="13873" r="21932" b="17277"/>
          <a:stretch/>
        </p:blipFill>
        <p:spPr bwMode="auto">
          <a:xfrm>
            <a:off x="9050777" y="2932074"/>
            <a:ext cx="1617784" cy="1885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logo and symbol, meaning, history, 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75" t="7488" r="25592" b="8456"/>
          <a:stretch/>
        </p:blipFill>
        <p:spPr bwMode="auto">
          <a:xfrm>
            <a:off x="1167619" y="3048134"/>
            <a:ext cx="1772529" cy="1772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715" y="3051650"/>
            <a:ext cx="1765495" cy="1765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96000" y="1847377"/>
            <a:ext cx="4118500" cy="523220"/>
          </a:xfrm>
          <a:prstGeom prst="rect">
            <a:avLst/>
          </a:prstGeom>
          <a:noFill/>
        </p:spPr>
        <p:txBody>
          <a:bodyPr wrap="none" rtlCol="0">
            <a:spAutoFit/>
          </a:bodyPr>
          <a:lstStyle/>
          <a:p>
            <a:r>
              <a:rPr lang="en-IE" sz="2800" dirty="0" err="1">
                <a:solidFill>
                  <a:schemeClr val="tx2">
                    <a:lumMod val="75000"/>
                  </a:schemeClr>
                </a:solidFill>
                <a:latin typeface="Bernard MT Condensed" panose="02050806060905020404" pitchFamily="18" charset="0"/>
              </a:rPr>
              <a:t>Entrez</a:t>
            </a:r>
            <a:r>
              <a:rPr lang="en-IE" sz="2800" dirty="0">
                <a:solidFill>
                  <a:schemeClr val="tx2">
                    <a:lumMod val="75000"/>
                  </a:schemeClr>
                </a:solidFill>
                <a:latin typeface="Bernard MT Condensed" panose="02050806060905020404" pitchFamily="18" charset="0"/>
              </a:rPr>
              <a:t> Programming </a:t>
            </a:r>
            <a:r>
              <a:rPr lang="en-IE" sz="2800" dirty="0" smtClean="0">
                <a:solidFill>
                  <a:schemeClr val="tx2">
                    <a:lumMod val="75000"/>
                  </a:schemeClr>
                </a:solidFill>
                <a:latin typeface="Bernard MT Condensed" panose="02050806060905020404" pitchFamily="18" charset="0"/>
              </a:rPr>
              <a:t>Utilities</a:t>
            </a:r>
          </a:p>
        </p:txBody>
      </p:sp>
      <p:sp>
        <p:nvSpPr>
          <p:cNvPr id="5" name="Rectangle 4"/>
          <p:cNvSpPr/>
          <p:nvPr/>
        </p:nvSpPr>
        <p:spPr>
          <a:xfrm>
            <a:off x="8446731" y="2328170"/>
            <a:ext cx="2166459" cy="646331"/>
          </a:xfrm>
          <a:prstGeom prst="rect">
            <a:avLst/>
          </a:prstGeom>
        </p:spPr>
        <p:txBody>
          <a:bodyPr wrap="square">
            <a:spAutoFit/>
          </a:bodyPr>
          <a:lstStyle/>
          <a:p>
            <a:r>
              <a:rPr lang="en-IE" sz="3600" dirty="0">
                <a:solidFill>
                  <a:schemeClr val="tx2">
                    <a:lumMod val="75000"/>
                  </a:schemeClr>
                </a:solidFill>
                <a:latin typeface="Bernard MT Condensed" panose="02050806060905020404" pitchFamily="18" charset="0"/>
              </a:rPr>
              <a:t>E-Utilities</a:t>
            </a:r>
          </a:p>
        </p:txBody>
      </p:sp>
    </p:spTree>
    <p:extLst>
      <p:ext uri="{BB962C8B-B14F-4D97-AF65-F5344CB8AC3E}">
        <p14:creationId xmlns:p14="http://schemas.microsoft.com/office/powerpoint/2010/main" val="2368000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D76D3-74C3-364A-87EF-BD83701133ED}"/>
              </a:ext>
            </a:extLst>
          </p:cNvPr>
          <p:cNvSpPr>
            <a:spLocks noGrp="1"/>
          </p:cNvSpPr>
          <p:nvPr>
            <p:ph idx="1"/>
          </p:nvPr>
        </p:nvSpPr>
        <p:spPr>
          <a:xfrm>
            <a:off x="5602514" y="1627050"/>
            <a:ext cx="5897365" cy="5046800"/>
          </a:xfrm>
        </p:spPr>
        <p:txBody>
          <a:bodyPr>
            <a:normAutofit/>
          </a:bodyPr>
          <a:lstStyle/>
          <a:p>
            <a:pPr lvl="2"/>
            <a:endParaRPr lang="en-US" sz="3200" b="1" dirty="0" smtClean="0">
              <a:solidFill>
                <a:schemeClr val="tx2">
                  <a:lumMod val="75000"/>
                </a:schemeClr>
              </a:solidFill>
              <a:latin typeface="+mn-lt"/>
            </a:endParaRPr>
          </a:p>
          <a:p>
            <a:pPr lvl="2"/>
            <a:endParaRPr lang="en-US" sz="3200" b="1" dirty="0">
              <a:solidFill>
                <a:schemeClr val="tx2">
                  <a:lumMod val="75000"/>
                </a:schemeClr>
              </a:solidFill>
              <a:latin typeface="+mn-lt"/>
            </a:endParaRPr>
          </a:p>
          <a:p>
            <a:pPr lvl="2"/>
            <a:r>
              <a:rPr lang="en-US" sz="3200" b="1" dirty="0" smtClean="0">
                <a:solidFill>
                  <a:schemeClr val="tx2">
                    <a:lumMod val="75000"/>
                  </a:schemeClr>
                </a:solidFill>
                <a:latin typeface="+mn-lt"/>
              </a:rPr>
              <a:t>Targets</a:t>
            </a:r>
            <a:r>
              <a:rPr lang="en-US" dirty="0"/>
              <a:t>:   </a:t>
            </a:r>
            <a:r>
              <a:rPr lang="en-US" dirty="0" smtClean="0"/>
              <a:t> </a:t>
            </a:r>
            <a:r>
              <a:rPr lang="en-US" sz="3200" dirty="0">
                <a:solidFill>
                  <a:schemeClr val="tx2">
                    <a:lumMod val="75000"/>
                  </a:schemeClr>
                </a:solidFill>
                <a:latin typeface="+mn-lt"/>
              </a:rPr>
              <a:t>29,951</a:t>
            </a:r>
          </a:p>
          <a:p>
            <a:pPr lvl="2"/>
            <a:r>
              <a:rPr lang="en-US" sz="3200" b="1" dirty="0">
                <a:solidFill>
                  <a:schemeClr val="tx2">
                    <a:lumMod val="75000"/>
                  </a:schemeClr>
                </a:solidFill>
                <a:latin typeface="+mn-lt"/>
              </a:rPr>
              <a:t>miRNAs:  </a:t>
            </a:r>
            <a:r>
              <a:rPr lang="en-US" sz="3200" dirty="0">
                <a:solidFill>
                  <a:schemeClr val="tx2">
                    <a:lumMod val="75000"/>
                  </a:schemeClr>
                </a:solidFill>
                <a:latin typeface="+mn-lt"/>
              </a:rPr>
              <a:t>5,277</a:t>
            </a:r>
          </a:p>
          <a:p>
            <a:pPr lvl="1"/>
            <a:endParaRPr lang="en-US" dirty="0" smtClean="0"/>
          </a:p>
          <a:p>
            <a:pPr lvl="1"/>
            <a:endParaRPr lang="en-US" dirty="0"/>
          </a:p>
          <a:p>
            <a:pPr marL="457200" lvl="1" indent="0">
              <a:buNone/>
            </a:pPr>
            <a:endParaRPr lang="en-US" dirty="0"/>
          </a:p>
          <a:p>
            <a:pPr lvl="1"/>
            <a:endParaRPr lang="en-US" dirty="0" smtClean="0"/>
          </a:p>
          <a:p>
            <a:pPr lvl="1"/>
            <a:endParaRPr lang="en-US" dirty="0"/>
          </a:p>
          <a:p>
            <a:pPr marL="0" indent="0">
              <a:buNone/>
            </a:pPr>
            <a:r>
              <a:rPr lang="en-US" sz="3600" dirty="0" smtClean="0">
                <a:solidFill>
                  <a:schemeClr val="tx2">
                    <a:lumMod val="75000"/>
                  </a:schemeClr>
                </a:solidFill>
                <a:latin typeface="+mn-lt"/>
              </a:rPr>
              <a:t>Combinations miRNAs-Target:    8,800,625</a:t>
            </a:r>
          </a:p>
          <a:p>
            <a:endParaRPr lang="en-US" dirty="0"/>
          </a:p>
        </p:txBody>
      </p:sp>
      <p:sp>
        <p:nvSpPr>
          <p:cNvPr id="3" name="Title 2">
            <a:extLst>
              <a:ext uri="{FF2B5EF4-FFF2-40B4-BE49-F238E27FC236}">
                <a16:creationId xmlns:a16="http://schemas.microsoft.com/office/drawing/2014/main" id="{5DC7AFCE-C14F-9B49-A0C3-4E6C5FAF5816}"/>
              </a:ext>
            </a:extLst>
          </p:cNvPr>
          <p:cNvSpPr>
            <a:spLocks noGrp="1"/>
          </p:cNvSpPr>
          <p:nvPr>
            <p:ph type="ctrTitle"/>
          </p:nvPr>
        </p:nvSpPr>
        <p:spPr/>
        <p:txBody>
          <a:bodyPr/>
          <a:lstStyle/>
          <a:p>
            <a:r>
              <a:rPr lang="en-US" dirty="0" smtClean="0"/>
              <a:t>miRNA : Gene binding</a:t>
            </a:r>
            <a:endParaRPr lang="en-US" dirty="0"/>
          </a:p>
        </p:txBody>
      </p:sp>
      <p:sp>
        <p:nvSpPr>
          <p:cNvPr id="4" name="Subtitle 3">
            <a:extLst>
              <a:ext uri="{FF2B5EF4-FFF2-40B4-BE49-F238E27FC236}">
                <a16:creationId xmlns:a16="http://schemas.microsoft.com/office/drawing/2014/main" id="{607BB717-1931-BB45-9BBA-E4AFC8343959}"/>
              </a:ext>
            </a:extLst>
          </p:cNvPr>
          <p:cNvSpPr>
            <a:spLocks noGrp="1"/>
          </p:cNvSpPr>
          <p:nvPr>
            <p:ph type="subTitle" idx="10"/>
          </p:nvPr>
        </p:nvSpPr>
        <p:spPr>
          <a:xfrm>
            <a:off x="778565" y="1884641"/>
            <a:ext cx="4823949" cy="487776"/>
          </a:xfrm>
        </p:spPr>
        <p:txBody>
          <a:bodyPr>
            <a:normAutofit fontScale="62500" lnSpcReduction="20000"/>
          </a:bodyPr>
          <a:lstStyle/>
          <a:p>
            <a:r>
              <a:rPr lang="en-US" sz="3600" dirty="0"/>
              <a:t>Total binding registers: </a:t>
            </a:r>
            <a:r>
              <a:rPr lang="en-US" sz="3900" b="1" dirty="0" smtClean="0">
                <a:solidFill>
                  <a:schemeClr val="tx2">
                    <a:lumMod val="75000"/>
                  </a:schemeClr>
                </a:solidFill>
                <a:latin typeface="+mn-lt"/>
              </a:rPr>
              <a:t>15,436,301</a:t>
            </a:r>
            <a:endParaRPr lang="en-US" sz="3900" b="1" dirty="0">
              <a:solidFill>
                <a:schemeClr val="tx2">
                  <a:lumMod val="75000"/>
                </a:schemeClr>
              </a:solidFill>
              <a:latin typeface="+mn-lt"/>
            </a:endParaRPr>
          </a:p>
          <a:p>
            <a:endParaRPr lang="en-US" dirty="0"/>
          </a:p>
        </p:txBody>
      </p:sp>
      <p:sp>
        <p:nvSpPr>
          <p:cNvPr id="5" name="Text Placeholder 4">
            <a:extLst>
              <a:ext uri="{FF2B5EF4-FFF2-40B4-BE49-F238E27FC236}">
                <a16:creationId xmlns:a16="http://schemas.microsoft.com/office/drawing/2014/main" id="{2D0790C1-DAFF-BE41-B42C-8C6F59D7FD8B}"/>
              </a:ext>
            </a:extLst>
          </p:cNvPr>
          <p:cNvSpPr>
            <a:spLocks noGrp="1"/>
          </p:cNvSpPr>
          <p:nvPr>
            <p:ph type="body" idx="11"/>
          </p:nvPr>
        </p:nvSpPr>
        <p:spPr/>
        <p:txBody>
          <a:bodyPr>
            <a:normAutofit/>
          </a:bodyPr>
          <a:lstStyle/>
          <a:p>
            <a:pPr marL="342900" indent="-342900">
              <a:buFont typeface="Arial" panose="020B0604020202020204" pitchFamily="34" charset="0"/>
              <a:buChar char="•"/>
            </a:pPr>
            <a:endParaRPr lang="en-IE" sz="3600" b="1" dirty="0" smtClean="0">
              <a:solidFill>
                <a:schemeClr val="tx2">
                  <a:lumMod val="75000"/>
                </a:schemeClr>
              </a:solidFill>
              <a:latin typeface="+mn-lt"/>
            </a:endParaRPr>
          </a:p>
          <a:p>
            <a:pPr marL="342900" indent="-342900">
              <a:buFont typeface="Arial" panose="020B0604020202020204" pitchFamily="34" charset="0"/>
              <a:buChar char="•"/>
            </a:pPr>
            <a:r>
              <a:rPr lang="en-IE" sz="3600" b="1" dirty="0" err="1" smtClean="0">
                <a:solidFill>
                  <a:schemeClr val="tx2">
                    <a:lumMod val="75000"/>
                  </a:schemeClr>
                </a:solidFill>
                <a:latin typeface="+mn-lt"/>
              </a:rPr>
              <a:t>mirWalk</a:t>
            </a:r>
            <a:r>
              <a:rPr lang="en-IE" sz="3600" b="1" dirty="0" smtClean="0">
                <a:solidFill>
                  <a:schemeClr val="tx2">
                    <a:lumMod val="75000"/>
                  </a:schemeClr>
                </a:solidFill>
                <a:latin typeface="+mn-lt"/>
              </a:rPr>
              <a:t>     </a:t>
            </a:r>
            <a:r>
              <a:rPr lang="en-IE" sz="2000" dirty="0">
                <a:solidFill>
                  <a:schemeClr val="tx2">
                    <a:lumMod val="75000"/>
                  </a:schemeClr>
                </a:solidFill>
                <a:latin typeface="+mn-lt"/>
              </a:rPr>
              <a:t>15,428,606</a:t>
            </a:r>
            <a:endParaRPr lang="en-IE" sz="3600" dirty="0">
              <a:solidFill>
                <a:schemeClr val="tx2">
                  <a:lumMod val="75000"/>
                </a:schemeClr>
              </a:solidFill>
              <a:latin typeface="+mn-lt"/>
            </a:endParaRPr>
          </a:p>
          <a:p>
            <a:pPr marL="742950" lvl="1" indent="-285750">
              <a:buFont typeface="Arial" panose="020B0604020202020204" pitchFamily="34" charset="0"/>
              <a:buChar char="•"/>
            </a:pPr>
            <a:r>
              <a:rPr lang="en-US" sz="2400" dirty="0" err="1">
                <a:solidFill>
                  <a:schemeClr val="tx2">
                    <a:lumMod val="75000"/>
                  </a:schemeClr>
                </a:solidFill>
              </a:rPr>
              <a:t>hsa</a:t>
            </a:r>
            <a:r>
              <a:rPr lang="en-US" sz="2400" dirty="0">
                <a:solidFill>
                  <a:schemeClr val="tx2">
                    <a:lumMod val="75000"/>
                  </a:schemeClr>
                </a:solidFill>
              </a:rPr>
              <a:t>	12,526,887</a:t>
            </a:r>
          </a:p>
          <a:p>
            <a:pPr marL="742950" lvl="1" indent="-285750">
              <a:buFont typeface="Arial" panose="020B0604020202020204" pitchFamily="34" charset="0"/>
              <a:buChar char="•"/>
            </a:pPr>
            <a:r>
              <a:rPr lang="en-US" sz="2400" dirty="0" err="1">
                <a:solidFill>
                  <a:schemeClr val="tx2">
                    <a:lumMod val="75000"/>
                  </a:schemeClr>
                </a:solidFill>
              </a:rPr>
              <a:t>mmu</a:t>
            </a:r>
            <a:r>
              <a:rPr lang="en-US" sz="2400" dirty="0">
                <a:solidFill>
                  <a:schemeClr val="tx2">
                    <a:lumMod val="75000"/>
                  </a:schemeClr>
                </a:solidFill>
              </a:rPr>
              <a:t>	 2,018,527</a:t>
            </a:r>
          </a:p>
          <a:p>
            <a:pPr marL="742950" lvl="1" indent="-285750">
              <a:buFont typeface="Arial" panose="020B0604020202020204" pitchFamily="34" charset="0"/>
              <a:buChar char="•"/>
            </a:pPr>
            <a:r>
              <a:rPr lang="en-US" sz="2400" dirty="0" err="1">
                <a:solidFill>
                  <a:schemeClr val="tx2">
                    <a:lumMod val="75000"/>
                  </a:schemeClr>
                </a:solidFill>
              </a:rPr>
              <a:t>dre</a:t>
            </a:r>
            <a:r>
              <a:rPr lang="en-US" sz="2400" dirty="0">
                <a:solidFill>
                  <a:schemeClr val="tx2">
                    <a:lumMod val="75000"/>
                  </a:schemeClr>
                </a:solidFill>
              </a:rPr>
              <a:t>	890,399</a:t>
            </a:r>
          </a:p>
          <a:p>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0394662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smtClean="0">
                <a:solidFill>
                  <a:srgbClr val="4D1282"/>
                </a:solidFill>
                <a:latin typeface="Arial" panose="020B0604020202020204" pitchFamily="34" charset="0"/>
              </a:rPr>
              <a:t>Number of target from a single miRNA</a:t>
            </a:r>
            <a:endParaRPr lang="en-IE" dirty="0"/>
          </a:p>
        </p:txBody>
      </p:sp>
      <p:pic>
        <p:nvPicPr>
          <p:cNvPr id="5" name="Content Placeholder 4"/>
          <p:cNvPicPr>
            <a:picLocks noGrp="1" noChangeAspect="1"/>
          </p:cNvPicPr>
          <p:nvPr>
            <p:ph idx="1"/>
          </p:nvPr>
        </p:nvPicPr>
        <p:blipFill>
          <a:blip r:embed="rId2"/>
          <a:stretch>
            <a:fillRect/>
          </a:stretch>
        </p:blipFill>
        <p:spPr>
          <a:xfrm>
            <a:off x="1271588" y="1760712"/>
            <a:ext cx="7543800" cy="4653333"/>
          </a:xfrm>
          <a:prstGeom prst="rect">
            <a:avLst/>
          </a:prstGeom>
        </p:spPr>
      </p:pic>
      <p:sp>
        <p:nvSpPr>
          <p:cNvPr id="6" name="TextBox 5"/>
          <p:cNvSpPr txBox="1"/>
          <p:nvPr/>
        </p:nvSpPr>
        <p:spPr>
          <a:xfrm>
            <a:off x="8815388" y="1885950"/>
            <a:ext cx="2668808" cy="923330"/>
          </a:xfrm>
          <a:prstGeom prst="rect">
            <a:avLst/>
          </a:prstGeom>
          <a:noFill/>
        </p:spPr>
        <p:txBody>
          <a:bodyPr wrap="none" rtlCol="0">
            <a:spAutoFit/>
          </a:bodyPr>
          <a:lstStyle/>
          <a:p>
            <a:r>
              <a:rPr lang="en-IE" dirty="0"/>
              <a:t>163   </a:t>
            </a:r>
            <a:r>
              <a:rPr lang="en-IE" dirty="0" smtClean="0"/>
              <a:t>One target</a:t>
            </a:r>
            <a:endParaRPr lang="en-IE" dirty="0"/>
          </a:p>
          <a:p>
            <a:r>
              <a:rPr lang="en-IE" dirty="0" smtClean="0"/>
              <a:t>2761  Few targets (&lt;1000)</a:t>
            </a:r>
            <a:endParaRPr lang="en-IE" dirty="0"/>
          </a:p>
          <a:p>
            <a:r>
              <a:rPr lang="en-IE" dirty="0" smtClean="0"/>
              <a:t>638  Many targets (&gt;4000)</a:t>
            </a:r>
            <a:endParaRPr lang="en-IE" dirty="0"/>
          </a:p>
        </p:txBody>
      </p:sp>
      <p:sp>
        <p:nvSpPr>
          <p:cNvPr id="7" name="TextBox 6"/>
          <p:cNvSpPr txBox="1"/>
          <p:nvPr/>
        </p:nvSpPr>
        <p:spPr>
          <a:xfrm>
            <a:off x="9386887" y="3142564"/>
            <a:ext cx="1314450" cy="369332"/>
          </a:xfrm>
          <a:prstGeom prst="rect">
            <a:avLst/>
          </a:prstGeom>
          <a:noFill/>
        </p:spPr>
        <p:txBody>
          <a:bodyPr wrap="square" rtlCol="0">
            <a:spAutoFit/>
          </a:bodyPr>
          <a:lstStyle/>
          <a:p>
            <a:r>
              <a:rPr lang="en-US" dirty="0" smtClean="0"/>
              <a:t>Total: 5277</a:t>
            </a:r>
            <a:endParaRPr lang="en-IE" dirty="0"/>
          </a:p>
        </p:txBody>
      </p:sp>
    </p:spTree>
    <p:extLst>
      <p:ext uri="{BB962C8B-B14F-4D97-AF65-F5344CB8AC3E}">
        <p14:creationId xmlns:p14="http://schemas.microsoft.com/office/powerpoint/2010/main" val="1626151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34</a:t>
            </a:fld>
            <a:endParaRPr lang="en-IE"/>
          </a:p>
        </p:txBody>
      </p:sp>
    </p:spTree>
    <p:extLst>
      <p:ext uri="{BB962C8B-B14F-4D97-AF65-F5344CB8AC3E}">
        <p14:creationId xmlns:p14="http://schemas.microsoft.com/office/powerpoint/2010/main" val="3288833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E92BC6-D2B5-1146-82FF-6AD331245DED}"/>
              </a:ext>
            </a:extLst>
          </p:cNvPr>
          <p:cNvSpPr>
            <a:spLocks noGrp="1"/>
          </p:cNvSpPr>
          <p:nvPr>
            <p:ph type="pic" idx="1"/>
          </p:nvPr>
        </p:nvSpPr>
        <p:spPr/>
      </p:sp>
      <p:sp>
        <p:nvSpPr>
          <p:cNvPr id="3" name="Title 2">
            <a:extLst>
              <a:ext uri="{FF2B5EF4-FFF2-40B4-BE49-F238E27FC236}">
                <a16:creationId xmlns:a16="http://schemas.microsoft.com/office/drawing/2014/main" id="{D735FB3A-5154-6E49-A7BB-962331C88D3A}"/>
              </a:ext>
            </a:extLst>
          </p:cNvPr>
          <p:cNvSpPr>
            <a:spLocks noGrp="1"/>
          </p:cNvSpPr>
          <p:nvPr>
            <p:ph type="ctrTitle"/>
          </p:nvPr>
        </p:nvSpPr>
        <p:spPr/>
        <p:txBody>
          <a:bodyPr/>
          <a:lstStyle/>
          <a:p>
            <a:endParaRPr lang="en-US"/>
          </a:p>
        </p:txBody>
      </p:sp>
      <p:sp>
        <p:nvSpPr>
          <p:cNvPr id="4" name="Subtitle 3">
            <a:extLst>
              <a:ext uri="{FF2B5EF4-FFF2-40B4-BE49-F238E27FC236}">
                <a16:creationId xmlns:a16="http://schemas.microsoft.com/office/drawing/2014/main" id="{592A03F0-BEF3-4640-931B-BC61DC9D2140}"/>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216B15D8-5844-C249-A1E9-D65C2F603C7B}"/>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3964585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E" dirty="0"/>
          </a:p>
        </p:txBody>
      </p:sp>
      <p:sp>
        <p:nvSpPr>
          <p:cNvPr id="2" name="Content Placeholder 1"/>
          <p:cNvSpPr>
            <a:spLocks noGrp="1"/>
          </p:cNvSpPr>
          <p:nvPr>
            <p:ph idx="1"/>
          </p:nvPr>
        </p:nvSpPr>
        <p:spPr/>
        <p:txBody>
          <a:bodyPr/>
          <a:lstStyle/>
          <a:p>
            <a:r>
              <a:rPr lang="en-US" dirty="0" smtClean="0"/>
              <a:t>Read and get familiarize with:</a:t>
            </a:r>
          </a:p>
          <a:p>
            <a:pPr lvl="1"/>
            <a:r>
              <a:rPr lang="en-US" dirty="0" err="1" smtClean="0"/>
              <a:t>TargetScan</a:t>
            </a:r>
            <a:endParaRPr lang="en-US" dirty="0" smtClean="0"/>
          </a:p>
          <a:p>
            <a:pPr lvl="1"/>
            <a:r>
              <a:rPr lang="en-US" dirty="0" err="1" smtClean="0"/>
              <a:t>miRNet</a:t>
            </a:r>
            <a:endParaRPr lang="en-US" dirty="0" smtClean="0"/>
          </a:p>
          <a:p>
            <a:pPr lvl="1"/>
            <a:r>
              <a:rPr lang="en-US" dirty="0" err="1" smtClean="0"/>
              <a:t>Enrichr</a:t>
            </a:r>
            <a:endParaRPr lang="en-US" dirty="0" smtClean="0"/>
          </a:p>
          <a:p>
            <a:pPr lvl="1"/>
            <a:r>
              <a:rPr lang="en-US" dirty="0" err="1" smtClean="0"/>
              <a:t>Cytoscape</a:t>
            </a:r>
            <a:endParaRPr lang="en-US" dirty="0" smtClean="0"/>
          </a:p>
          <a:p>
            <a:pPr lvl="1"/>
            <a:r>
              <a:rPr lang="en-US" dirty="0" err="1" smtClean="0"/>
              <a:t>PathVisio</a:t>
            </a:r>
            <a:endParaRPr lang="en-US" dirty="0" smtClean="0"/>
          </a:p>
          <a:p>
            <a:pPr lvl="1"/>
            <a:r>
              <a:rPr lang="en-US" dirty="0" smtClean="0"/>
              <a:t>Ingenuity Pathway Analysis</a:t>
            </a:r>
          </a:p>
          <a:p>
            <a:pPr lvl="1"/>
            <a:r>
              <a:rPr lang="en-US" dirty="0" smtClean="0"/>
              <a:t>Complex Pathway Simulator</a:t>
            </a:r>
          </a:p>
          <a:p>
            <a:pPr lvl="1"/>
            <a:r>
              <a:rPr lang="en-US" b="1" dirty="0" smtClean="0"/>
              <a:t>GENE Expression Omnibus</a:t>
            </a:r>
          </a:p>
          <a:p>
            <a:pPr lvl="1"/>
            <a:r>
              <a:rPr lang="en-US" dirty="0" smtClean="0"/>
              <a:t>Xpress</a:t>
            </a:r>
          </a:p>
          <a:p>
            <a:pPr lvl="1"/>
            <a:endParaRPr lang="en-US" dirty="0" smtClean="0"/>
          </a:p>
          <a:p>
            <a:pPr lvl="1"/>
            <a:endParaRPr lang="en-IE" dirty="0"/>
          </a:p>
        </p:txBody>
      </p:sp>
    </p:spTree>
    <p:extLst>
      <p:ext uri="{BB962C8B-B14F-4D97-AF65-F5344CB8AC3E}">
        <p14:creationId xmlns:p14="http://schemas.microsoft.com/office/powerpoint/2010/main" val="322318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3D59-6E5E-EE41-BA9E-A318675EC3B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93097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Why </a:t>
            </a:r>
            <a:r>
              <a:rPr lang="en-US" dirty="0" err="1" smtClean="0"/>
              <a:t>miRNAS</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pic>
        <p:nvPicPr>
          <p:cNvPr id="7170" name="Picture 2" descr="DNA damage—how and why we age? | eLif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8796" y="1409700"/>
            <a:ext cx="6943537" cy="46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689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Sarcopenia cause</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lnSpcReduction="10000"/>
          </a:bodyPr>
          <a:lstStyle/>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C</a:t>
            </a:r>
            <a:r>
              <a:rPr lang="en-US" sz="3600" b="1" dirty="0" smtClean="0">
                <a:solidFill>
                  <a:schemeClr val="tx2">
                    <a:lumMod val="75000"/>
                  </a:schemeClr>
                </a:solidFill>
                <a:latin typeface="+mn-lt"/>
              </a:rPr>
              <a:t>hronic </a:t>
            </a:r>
            <a:r>
              <a:rPr lang="en-US" sz="3600" b="1" dirty="0">
                <a:solidFill>
                  <a:schemeClr val="tx2">
                    <a:lumMod val="75000"/>
                  </a:schemeClr>
                </a:solidFill>
                <a:latin typeface="+mn-lt"/>
              </a:rPr>
              <a:t>inflammation</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reactive oxidative </a:t>
            </a:r>
            <a:r>
              <a:rPr lang="en-US" sz="3600" b="1" dirty="0" smtClean="0">
                <a:solidFill>
                  <a:schemeClr val="tx2">
                    <a:lumMod val="75000"/>
                  </a:schemeClr>
                </a:solidFill>
                <a:latin typeface="+mn-lt"/>
              </a:rPr>
              <a:t>species</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fibrosis of muscle</a:t>
            </a:r>
          </a:p>
        </p:txBody>
      </p:sp>
    </p:spTree>
    <p:extLst>
      <p:ext uri="{BB962C8B-B14F-4D97-AF65-F5344CB8AC3E}">
        <p14:creationId xmlns:p14="http://schemas.microsoft.com/office/powerpoint/2010/main" val="420352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791"/>
          <a:stretch/>
        </p:blipFill>
        <p:spPr>
          <a:xfrm>
            <a:off x="2347912" y="1148628"/>
            <a:ext cx="7496175" cy="5376863"/>
          </a:xfrm>
          <a:prstGeom prst="rect">
            <a:avLst/>
          </a:prstGeom>
        </p:spPr>
      </p:pic>
      <p:sp>
        <p:nvSpPr>
          <p:cNvPr id="2" name="Title 1"/>
          <p:cNvSpPr>
            <a:spLocks noGrp="1"/>
          </p:cNvSpPr>
          <p:nvPr>
            <p:ph type="title"/>
          </p:nvPr>
        </p:nvSpPr>
        <p:spPr/>
        <p:txBody>
          <a:bodyPr/>
          <a:lstStyle/>
          <a:p>
            <a:r>
              <a:rPr lang="en-US" dirty="0" smtClean="0"/>
              <a:t>miRNA duplex</a:t>
            </a:r>
            <a:endParaRPr lang="en-IE" dirty="0"/>
          </a:p>
        </p:txBody>
      </p:sp>
    </p:spTree>
    <p:extLst>
      <p:ext uri="{BB962C8B-B14F-4D97-AF65-F5344CB8AC3E}">
        <p14:creationId xmlns:p14="http://schemas.microsoft.com/office/powerpoint/2010/main" val="529691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BD9E-8CE9-BF48-8ECA-C1FB7EF16676}"/>
              </a:ext>
            </a:extLst>
          </p:cNvPr>
          <p:cNvSpPr>
            <a:spLocks noGrp="1"/>
          </p:cNvSpPr>
          <p:nvPr>
            <p:ph type="ctrTitle"/>
          </p:nvPr>
        </p:nvSpPr>
        <p:spPr>
          <a:xfrm>
            <a:off x="648969" y="1545128"/>
            <a:ext cx="8212759" cy="2119658"/>
          </a:xfrm>
        </p:spPr>
        <p:txBody>
          <a:bodyPr>
            <a:normAutofit fontScale="90000"/>
          </a:bodyPr>
          <a:lstStyle/>
          <a:p>
            <a:pPr fontAlgn="base"/>
            <a:r>
              <a:rPr lang="en-IE" b="0" dirty="0"/>
              <a:t>Background</a:t>
            </a:r>
            <a:br>
              <a:rPr lang="en-IE" b="0" dirty="0"/>
            </a:br>
            <a:r>
              <a:rPr lang="en-IE" b="0" dirty="0"/>
              <a:t>Hypothesis, objectives</a:t>
            </a:r>
            <a:br>
              <a:rPr lang="en-IE" b="0" dirty="0"/>
            </a:br>
            <a:r>
              <a:rPr lang="en-IE" b="0" dirty="0"/>
              <a:t>Your findings - what you found rather than what you did, for those in first year, you can present your plans and methodology</a:t>
            </a:r>
            <a:br>
              <a:rPr lang="en-IE" b="0" dirty="0"/>
            </a:br>
            <a:r>
              <a:rPr lang="en-IE" b="0" dirty="0"/>
              <a:t>Discussion/future plans.</a:t>
            </a:r>
            <a:br>
              <a:rPr lang="en-IE" b="0" dirty="0"/>
            </a:br>
            <a:r>
              <a:rPr lang="en-IE" dirty="0"/>
              <a:t/>
            </a:r>
            <a:br>
              <a:rPr lang="en-IE" dirty="0"/>
            </a:br>
            <a:endParaRPr lang="en-US" dirty="0"/>
          </a:p>
        </p:txBody>
      </p:sp>
    </p:spTree>
    <p:extLst>
      <p:ext uri="{BB962C8B-B14F-4D97-AF65-F5344CB8AC3E}">
        <p14:creationId xmlns:p14="http://schemas.microsoft.com/office/powerpoint/2010/main" val="3027278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78565" y="4126283"/>
            <a:ext cx="1911532" cy="1707987"/>
          </a:xfrm>
        </p:spPr>
        <p:txBody>
          <a:bodyPr/>
          <a:lstStyle/>
          <a:p>
            <a:endParaRPr lang="en-IE" dirty="0"/>
          </a:p>
        </p:txBody>
      </p:sp>
      <p:pic>
        <p:nvPicPr>
          <p:cNvPr id="1026" name="Picture 2" descr="¹ 𝐒𝐊𝐀𝐃𝐈 ━ 𝐒.𝐁 - 49; Time - Wattpa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681" y="2239066"/>
            <a:ext cx="4531009" cy="437757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982973" y="868044"/>
            <a:ext cx="2560321" cy="1920241"/>
          </a:xfrm>
          <a:prstGeom prst="rect">
            <a:avLst/>
          </a:prstGeom>
        </p:spPr>
      </p:pic>
      <p:grpSp>
        <p:nvGrpSpPr>
          <p:cNvPr id="8" name="Group 7"/>
          <p:cNvGrpSpPr/>
          <p:nvPr/>
        </p:nvGrpSpPr>
        <p:grpSpPr>
          <a:xfrm>
            <a:off x="8585799" y="2299791"/>
            <a:ext cx="3315916" cy="4256120"/>
            <a:chOff x="6975566" y="697479"/>
            <a:chExt cx="2847629" cy="3790866"/>
          </a:xfrm>
        </p:grpSpPr>
        <p:pic>
          <p:nvPicPr>
            <p:cNvPr id="1030" name="Picture 6" descr="Body Clipart - Male Body Clip Art PNG Image | Transparent PNG Free Download  on SeekPNG"/>
            <p:cNvPicPr>
              <a:picLocks noChangeAspect="1" noChangeArrowheads="1"/>
            </p:cNvPicPr>
            <p:nvPr/>
          </p:nvPicPr>
          <p:blipFill rotWithShape="1">
            <a:blip r:embed="rId5">
              <a:clrChange>
                <a:clrFrom>
                  <a:srgbClr val="F6F6F6"/>
                </a:clrFrom>
                <a:clrTo>
                  <a:srgbClr val="F6F6F6">
                    <a:alpha val="0"/>
                  </a:srgbClr>
                </a:clrTo>
              </a:clrChange>
              <a:biLevel thresh="75000"/>
              <a:extLst>
                <a:ext uri="{28A0092B-C50C-407E-A947-70E740481C1C}">
                  <a14:useLocalDpi xmlns:a14="http://schemas.microsoft.com/office/drawing/2010/main" val="0"/>
                </a:ext>
              </a:extLst>
            </a:blip>
            <a:srcRect l="23107" r="38259"/>
            <a:stretch/>
          </p:blipFill>
          <p:spPr bwMode="auto">
            <a:xfrm>
              <a:off x="6975566" y="697479"/>
              <a:ext cx="1776548" cy="3790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t Clip Art - Cat Silhouette Side View, HD Png Download - kindpng"/>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975566" y="3148472"/>
              <a:ext cx="929709" cy="1175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t Png - Transparent Background Bat Clip Art, Png Download - kindpng"/>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2231446">
              <a:off x="8228957" y="1092979"/>
              <a:ext cx="1594238" cy="8490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02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6" name="Picture 2" descr="Eric Topol on Twitter: &quot;Nice review on the biology of aging and chronic  disease http://t.co/ZBr6VPFzrK @CellCellPress http://t.co/7nmmKAjaZf&quot; /  Twitter"/>
          <p:cNvPicPr>
            <a:picLocks noChangeAspect="1" noChangeArrowheads="1"/>
          </p:cNvPicPr>
          <p:nvPr/>
        </p:nvPicPr>
        <p:blipFill rotWithShape="1">
          <a:blip r:embed="rId3">
            <a:extLst>
              <a:ext uri="{28A0092B-C50C-407E-A947-70E740481C1C}">
                <a14:useLocalDpi xmlns:a14="http://schemas.microsoft.com/office/drawing/2010/main" val="0"/>
              </a:ext>
            </a:extLst>
          </a:blip>
          <a:srcRect b="11997"/>
          <a:stretch/>
        </p:blipFill>
        <p:spPr bwMode="auto">
          <a:xfrm>
            <a:off x="224384" y="51460"/>
            <a:ext cx="11261035" cy="68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7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0FB-6A84-7A40-A262-26C4832FD198}"/>
              </a:ext>
            </a:extLst>
          </p:cNvPr>
          <p:cNvSpPr>
            <a:spLocks noGrp="1"/>
          </p:cNvSpPr>
          <p:nvPr>
            <p:ph type="ctrTitle"/>
          </p:nvPr>
        </p:nvSpPr>
        <p:spPr/>
        <p:txBody>
          <a:bodyPr/>
          <a:lstStyle/>
          <a:p>
            <a:r>
              <a:rPr lang="en-US" dirty="0" smtClean="0"/>
              <a:t>Sarcopenia</a:t>
            </a:r>
            <a:endParaRPr lang="en-US" dirty="0"/>
          </a:p>
        </p:txBody>
      </p:sp>
    </p:spTree>
    <p:extLst>
      <p:ext uri="{BB962C8B-B14F-4D97-AF65-F5344CB8AC3E}">
        <p14:creationId xmlns:p14="http://schemas.microsoft.com/office/powerpoint/2010/main" val="1863772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1412</Words>
  <Application>Microsoft Office PowerPoint</Application>
  <PresentationFormat>Widescreen</PresentationFormat>
  <Paragraphs>223</Paragraphs>
  <Slides>40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Bernard MT Condensed</vt:lpstr>
      <vt:lpstr>Calibri</vt:lpstr>
      <vt:lpstr>Calibri Light</vt:lpstr>
      <vt:lpstr>Office Theme</vt:lpstr>
      <vt:lpstr>PowerPoint Presentation</vt:lpstr>
      <vt:lpstr>Computational approaches for the therapeutic target discovery to ame-liorate muscle wasting during aging and disease </vt:lpstr>
      <vt:lpstr>PowerPoint Presentation</vt:lpstr>
      <vt:lpstr>Sarcopenia cause</vt:lpstr>
      <vt:lpstr>Background Hypothesis, objectives Your findings - what you found rather than what you did, for those in first year, you can present your plans and methodology Discussion/future plans.  </vt:lpstr>
      <vt:lpstr>PowerPoint Presentation</vt:lpstr>
      <vt:lpstr>PowerPoint Presentation</vt:lpstr>
      <vt:lpstr>Sarcopenia</vt:lpstr>
      <vt:lpstr>PowerPoint Presentation</vt:lpstr>
      <vt:lpstr>After 30 years old</vt:lpstr>
      <vt:lpstr>Sarcopenia cause</vt:lpstr>
      <vt:lpstr>Sarcopenia</vt:lpstr>
      <vt:lpstr>Myogenesis</vt:lpstr>
      <vt:lpstr>Myogenesis</vt:lpstr>
      <vt:lpstr>myomirs</vt:lpstr>
      <vt:lpstr>What is a miRNA</vt:lpstr>
      <vt:lpstr>miRNA genesis</vt:lpstr>
      <vt:lpstr>PowerPoint Presentation</vt:lpstr>
      <vt:lpstr>Evolution of miRNA study</vt:lpstr>
      <vt:lpstr>Number of miRNA in some DB</vt:lpstr>
      <vt:lpstr> Garbage in, garbage out (GIGO) </vt:lpstr>
      <vt:lpstr>PowerPoint Presentation</vt:lpstr>
      <vt:lpstr>How to select the data?</vt:lpstr>
      <vt:lpstr>How to select the data?</vt:lpstr>
      <vt:lpstr>How to select the data?</vt:lpstr>
      <vt:lpstr>How to select the data?</vt:lpstr>
      <vt:lpstr>PowerPoint Presentation</vt:lpstr>
      <vt:lpstr>Characterization</vt:lpstr>
      <vt:lpstr>miRBase local database in mySQL</vt:lpstr>
      <vt:lpstr>Process for python processing  of data</vt:lpstr>
      <vt:lpstr>Gene names</vt:lpstr>
      <vt:lpstr>miRNA : Gene binding</vt:lpstr>
      <vt:lpstr>Number of target from a single miRNA</vt:lpstr>
      <vt:lpstr>PowerPoint Presentation</vt:lpstr>
      <vt:lpstr>Acknowledgements</vt:lpstr>
      <vt:lpstr>PowerPoint Presentation</vt:lpstr>
      <vt:lpstr>PowerPoint Presentation</vt:lpstr>
      <vt:lpstr>Thank You</vt:lpstr>
      <vt:lpstr>Why miRNAS</vt:lpstr>
      <vt:lpstr>miRNA duplex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19</cp:revision>
  <dcterms:created xsi:type="dcterms:W3CDTF">2022-03-25T15:01:36Z</dcterms:created>
  <dcterms:modified xsi:type="dcterms:W3CDTF">2022-04-25T14:02:10Z</dcterms:modified>
</cp:coreProperties>
</file>